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77" r:id="rId4"/>
    <p:sldId id="258" r:id="rId5"/>
    <p:sldId id="273" r:id="rId6"/>
    <p:sldId id="259" r:id="rId7"/>
    <p:sldId id="262" r:id="rId8"/>
    <p:sldId id="275" r:id="rId9"/>
    <p:sldId id="274" r:id="rId10"/>
    <p:sldId id="265" r:id="rId11"/>
    <p:sldId id="263" r:id="rId12"/>
    <p:sldId id="266" r:id="rId13"/>
    <p:sldId id="276" r:id="rId14"/>
    <p:sldId id="267" r:id="rId15"/>
    <p:sldId id="268" r:id="rId16"/>
    <p:sldId id="269" r:id="rId17"/>
    <p:sldId id="270" r:id="rId18"/>
    <p:sldId id="271" r:id="rId19"/>
    <p:sldId id="272"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88916" autoAdjust="0"/>
  </p:normalViewPr>
  <p:slideViewPr>
    <p:cSldViewPr snapToGrid="0" showGuides="1">
      <p:cViewPr varScale="1">
        <p:scale>
          <a:sx n="94" d="100"/>
          <a:sy n="94" d="100"/>
        </p:scale>
        <p:origin x="1338" y="84"/>
      </p:cViewPr>
      <p:guideLst>
        <p:guide orient="horz" pos="2160"/>
        <p:guide pos="2880"/>
      </p:guideLst>
    </p:cSldViewPr>
  </p:slideViewPr>
  <p:notesTextViewPr>
    <p:cViewPr>
      <p:scale>
        <a:sx n="1" d="1"/>
        <a:sy n="1" d="1"/>
      </p:scale>
      <p:origin x="0" y="0"/>
    </p:cViewPr>
  </p:notesTextViewPr>
  <p:notesViewPr>
    <p:cSldViewPr snapToGrid="0" showGuides="1">
      <p:cViewPr varScale="1">
        <p:scale>
          <a:sx n="67" d="100"/>
          <a:sy n="67" d="100"/>
        </p:scale>
        <p:origin x="219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637A7-D35E-4C2C-BA79-B9F735621F96}"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605CA7F0-D3D3-40A4-83EF-7833EB836D71}">
      <dgm:prSet phldrT="[Text]" custT="1"/>
      <dgm:spPr/>
      <dgm:t>
        <a:bodyPr/>
        <a:lstStyle/>
        <a:p>
          <a:r>
            <a:rPr lang="en-US" sz="1800" dirty="0"/>
            <a:t>US Government</a:t>
          </a:r>
        </a:p>
      </dgm:t>
    </dgm:pt>
    <dgm:pt modelId="{F18B770B-C596-4ED6-9417-C58BD46C0B67}" type="parTrans" cxnId="{7B86CA16-C0AA-4C4A-9E3E-A297619C5649}">
      <dgm:prSet/>
      <dgm:spPr/>
      <dgm:t>
        <a:bodyPr/>
        <a:lstStyle/>
        <a:p>
          <a:endParaRPr lang="en-US"/>
        </a:p>
      </dgm:t>
    </dgm:pt>
    <dgm:pt modelId="{97680928-D28F-42B1-8E5E-8400F7587699}" type="sibTrans" cxnId="{7B86CA16-C0AA-4C4A-9E3E-A297619C5649}">
      <dgm:prSet/>
      <dgm:spPr/>
      <dgm:t>
        <a:bodyPr/>
        <a:lstStyle/>
        <a:p>
          <a:endParaRPr lang="en-US"/>
        </a:p>
      </dgm:t>
    </dgm:pt>
    <dgm:pt modelId="{A575CC58-5C07-415A-B1A8-6F3E074F2BE6}">
      <dgm:prSet phldrT="[Text]" custT="1"/>
      <dgm:spPr/>
      <dgm:t>
        <a:bodyPr/>
        <a:lstStyle/>
        <a:p>
          <a:r>
            <a:rPr lang="en-US" sz="1800" dirty="0"/>
            <a:t>Regional Accreditors</a:t>
          </a:r>
        </a:p>
      </dgm:t>
    </dgm:pt>
    <dgm:pt modelId="{7CCA3E1F-8822-4E48-ABA5-0C816A93142B}" type="parTrans" cxnId="{B7865B44-EC6C-423F-90CC-DB62BC43710B}">
      <dgm:prSet/>
      <dgm:spPr/>
      <dgm:t>
        <a:bodyPr/>
        <a:lstStyle/>
        <a:p>
          <a:endParaRPr lang="en-US"/>
        </a:p>
      </dgm:t>
    </dgm:pt>
    <dgm:pt modelId="{CD9ED78A-1DA0-4B9F-89CD-8BF8AE597440}" type="sibTrans" cxnId="{B7865B44-EC6C-423F-90CC-DB62BC43710B}">
      <dgm:prSet/>
      <dgm:spPr/>
      <dgm:t>
        <a:bodyPr/>
        <a:lstStyle/>
        <a:p>
          <a:endParaRPr lang="en-US"/>
        </a:p>
      </dgm:t>
    </dgm:pt>
    <dgm:pt modelId="{A5F39752-52B9-4A03-8A13-61F11A6D3F5C}">
      <dgm:prSet phldrT="[Text]" custT="1"/>
      <dgm:spPr/>
      <dgm:t>
        <a:bodyPr/>
        <a:lstStyle/>
        <a:p>
          <a:r>
            <a:rPr lang="en-US" sz="1800" dirty="0"/>
            <a:t>State Governments</a:t>
          </a:r>
        </a:p>
      </dgm:t>
    </dgm:pt>
    <dgm:pt modelId="{B552C451-1AEE-4ACF-B53A-09F696280DC8}" type="parTrans" cxnId="{3511674C-D917-43B3-8849-B701F72DCBCE}">
      <dgm:prSet/>
      <dgm:spPr/>
      <dgm:t>
        <a:bodyPr/>
        <a:lstStyle/>
        <a:p>
          <a:endParaRPr lang="en-US"/>
        </a:p>
      </dgm:t>
    </dgm:pt>
    <dgm:pt modelId="{35EE16B0-EF21-43AF-9FD6-A5AA272BD834}" type="sibTrans" cxnId="{3511674C-D917-43B3-8849-B701F72DCBCE}">
      <dgm:prSet/>
      <dgm:spPr/>
      <dgm:t>
        <a:bodyPr/>
        <a:lstStyle/>
        <a:p>
          <a:endParaRPr lang="en-US"/>
        </a:p>
      </dgm:t>
    </dgm:pt>
    <dgm:pt modelId="{40D35B6A-688B-42DA-BA99-644A2D8E6F14}">
      <dgm:prSet phldrT="[Text]"/>
      <dgm:spPr/>
      <dgm:t>
        <a:bodyPr/>
        <a:lstStyle/>
        <a:p>
          <a:r>
            <a:rPr lang="en-US" dirty="0"/>
            <a:t>Accreditation</a:t>
          </a:r>
        </a:p>
      </dgm:t>
    </dgm:pt>
    <dgm:pt modelId="{CA219CD9-9598-41C9-B3A3-C081BCEE7445}" type="sibTrans" cxnId="{83858F99-7AA6-410C-B96E-C856DFB80B40}">
      <dgm:prSet/>
      <dgm:spPr/>
      <dgm:t>
        <a:bodyPr/>
        <a:lstStyle/>
        <a:p>
          <a:endParaRPr lang="en-US"/>
        </a:p>
      </dgm:t>
    </dgm:pt>
    <dgm:pt modelId="{C97F8338-50FB-4036-AA75-2065F2AB8078}" type="parTrans" cxnId="{83858F99-7AA6-410C-B96E-C856DFB80B40}">
      <dgm:prSet/>
      <dgm:spPr/>
      <dgm:t>
        <a:bodyPr/>
        <a:lstStyle/>
        <a:p>
          <a:endParaRPr lang="en-US"/>
        </a:p>
      </dgm:t>
    </dgm:pt>
    <dgm:pt modelId="{EC2EDBE9-2E04-4FD1-B847-55368B299E95}" type="pres">
      <dgm:prSet presAssocID="{62D637A7-D35E-4C2C-BA79-B9F735621F96}" presName="Name0" presStyleCnt="0">
        <dgm:presLayoutVars>
          <dgm:chMax val="1"/>
          <dgm:dir/>
          <dgm:animLvl val="ctr"/>
          <dgm:resizeHandles val="exact"/>
        </dgm:presLayoutVars>
      </dgm:prSet>
      <dgm:spPr/>
    </dgm:pt>
    <dgm:pt modelId="{6ABFF8C9-CF56-439E-B651-639862B8D40A}" type="pres">
      <dgm:prSet presAssocID="{40D35B6A-688B-42DA-BA99-644A2D8E6F14}" presName="centerShape" presStyleLbl="node0" presStyleIdx="0" presStyleCnt="1" custScaleY="62401" custLinFactNeighborY="-5288"/>
      <dgm:spPr/>
    </dgm:pt>
    <dgm:pt modelId="{F5B8283F-312D-4C0C-ADF4-B88343037E96}" type="pres">
      <dgm:prSet presAssocID="{605CA7F0-D3D3-40A4-83EF-7833EB836D71}" presName="node" presStyleLbl="node1" presStyleIdx="0" presStyleCnt="3" custScaleX="186533" custScaleY="120455">
        <dgm:presLayoutVars>
          <dgm:bulletEnabled val="1"/>
        </dgm:presLayoutVars>
      </dgm:prSet>
      <dgm:spPr/>
    </dgm:pt>
    <dgm:pt modelId="{40C67981-2CDD-4571-BB4E-8A9DAFD874D0}" type="pres">
      <dgm:prSet presAssocID="{605CA7F0-D3D3-40A4-83EF-7833EB836D71}" presName="dummy" presStyleCnt="0"/>
      <dgm:spPr/>
    </dgm:pt>
    <dgm:pt modelId="{ABD4E66D-606D-4576-BD05-56E94FCE58FD}" type="pres">
      <dgm:prSet presAssocID="{97680928-D28F-42B1-8E5E-8400F7587699}" presName="sibTrans" presStyleLbl="sibTrans2D1" presStyleIdx="0" presStyleCnt="3"/>
      <dgm:spPr/>
    </dgm:pt>
    <dgm:pt modelId="{647751F9-4401-4DC0-8A46-ADF45BD26372}" type="pres">
      <dgm:prSet presAssocID="{A575CC58-5C07-415A-B1A8-6F3E074F2BE6}" presName="node" presStyleLbl="node1" presStyleIdx="1" presStyleCnt="3" custScaleX="186533" custScaleY="120455">
        <dgm:presLayoutVars>
          <dgm:bulletEnabled val="1"/>
        </dgm:presLayoutVars>
      </dgm:prSet>
      <dgm:spPr/>
    </dgm:pt>
    <dgm:pt modelId="{268452B4-5AC5-46B0-917B-440BEB41A64C}" type="pres">
      <dgm:prSet presAssocID="{A575CC58-5C07-415A-B1A8-6F3E074F2BE6}" presName="dummy" presStyleCnt="0"/>
      <dgm:spPr/>
    </dgm:pt>
    <dgm:pt modelId="{4ACAA36F-BA94-4A09-B148-A9F23862CE38}" type="pres">
      <dgm:prSet presAssocID="{CD9ED78A-1DA0-4B9F-89CD-8BF8AE597440}" presName="sibTrans" presStyleLbl="sibTrans2D1" presStyleIdx="1" presStyleCnt="3"/>
      <dgm:spPr/>
    </dgm:pt>
    <dgm:pt modelId="{AFFCF727-CFD6-4608-89D7-F4BCAF518A93}" type="pres">
      <dgm:prSet presAssocID="{A5F39752-52B9-4A03-8A13-61F11A6D3F5C}" presName="node" presStyleLbl="node1" presStyleIdx="2" presStyleCnt="3" custScaleX="186533" custScaleY="120455">
        <dgm:presLayoutVars>
          <dgm:bulletEnabled val="1"/>
        </dgm:presLayoutVars>
      </dgm:prSet>
      <dgm:spPr/>
    </dgm:pt>
    <dgm:pt modelId="{CE98CCEF-0716-47F6-BCA4-145D63293A28}" type="pres">
      <dgm:prSet presAssocID="{A5F39752-52B9-4A03-8A13-61F11A6D3F5C}" presName="dummy" presStyleCnt="0"/>
      <dgm:spPr/>
    </dgm:pt>
    <dgm:pt modelId="{48FC7F8C-2E18-46D6-88A5-0A1FA8425EAE}" type="pres">
      <dgm:prSet presAssocID="{35EE16B0-EF21-43AF-9FD6-A5AA272BD834}" presName="sibTrans" presStyleLbl="sibTrans2D1" presStyleIdx="2" presStyleCnt="3"/>
      <dgm:spPr/>
    </dgm:pt>
  </dgm:ptLst>
  <dgm:cxnLst>
    <dgm:cxn modelId="{7B86CA16-C0AA-4C4A-9E3E-A297619C5649}" srcId="{40D35B6A-688B-42DA-BA99-644A2D8E6F14}" destId="{605CA7F0-D3D3-40A4-83EF-7833EB836D71}" srcOrd="0" destOrd="0" parTransId="{F18B770B-C596-4ED6-9417-C58BD46C0B67}" sibTransId="{97680928-D28F-42B1-8E5E-8400F7587699}"/>
    <dgm:cxn modelId="{E8980738-A1EE-4825-BF71-9805F49F71F1}" type="presOf" srcId="{605CA7F0-D3D3-40A4-83EF-7833EB836D71}" destId="{F5B8283F-312D-4C0C-ADF4-B88343037E96}" srcOrd="0" destOrd="0" presId="urn:microsoft.com/office/officeart/2005/8/layout/radial6"/>
    <dgm:cxn modelId="{3E450C5F-56CB-4556-9670-0633D6BD763A}" type="presOf" srcId="{CD9ED78A-1DA0-4B9F-89CD-8BF8AE597440}" destId="{4ACAA36F-BA94-4A09-B148-A9F23862CE38}" srcOrd="0" destOrd="0" presId="urn:microsoft.com/office/officeart/2005/8/layout/radial6"/>
    <dgm:cxn modelId="{B7865B44-EC6C-423F-90CC-DB62BC43710B}" srcId="{40D35B6A-688B-42DA-BA99-644A2D8E6F14}" destId="{A575CC58-5C07-415A-B1A8-6F3E074F2BE6}" srcOrd="1" destOrd="0" parTransId="{7CCA3E1F-8822-4E48-ABA5-0C816A93142B}" sibTransId="{CD9ED78A-1DA0-4B9F-89CD-8BF8AE597440}"/>
    <dgm:cxn modelId="{86D92349-8155-4077-A3BF-023043FCEDF6}" type="presOf" srcId="{40D35B6A-688B-42DA-BA99-644A2D8E6F14}" destId="{6ABFF8C9-CF56-439E-B651-639862B8D40A}" srcOrd="0" destOrd="0" presId="urn:microsoft.com/office/officeart/2005/8/layout/radial6"/>
    <dgm:cxn modelId="{3511674C-D917-43B3-8849-B701F72DCBCE}" srcId="{40D35B6A-688B-42DA-BA99-644A2D8E6F14}" destId="{A5F39752-52B9-4A03-8A13-61F11A6D3F5C}" srcOrd="2" destOrd="0" parTransId="{B552C451-1AEE-4ACF-B53A-09F696280DC8}" sibTransId="{35EE16B0-EF21-43AF-9FD6-A5AA272BD834}"/>
    <dgm:cxn modelId="{8874EA6F-5712-42E1-9CD6-F68CD3D34979}" type="presOf" srcId="{A575CC58-5C07-415A-B1A8-6F3E074F2BE6}" destId="{647751F9-4401-4DC0-8A46-ADF45BD26372}" srcOrd="0" destOrd="0" presId="urn:microsoft.com/office/officeart/2005/8/layout/radial6"/>
    <dgm:cxn modelId="{3EFE2170-5E51-48D2-B413-03914BBD63D8}" type="presOf" srcId="{35EE16B0-EF21-43AF-9FD6-A5AA272BD834}" destId="{48FC7F8C-2E18-46D6-88A5-0A1FA8425EAE}" srcOrd="0" destOrd="0" presId="urn:microsoft.com/office/officeart/2005/8/layout/radial6"/>
    <dgm:cxn modelId="{C545A987-4A8B-48D7-8CE3-009DA95BCD46}" type="presOf" srcId="{62D637A7-D35E-4C2C-BA79-B9F735621F96}" destId="{EC2EDBE9-2E04-4FD1-B847-55368B299E95}" srcOrd="0" destOrd="0" presId="urn:microsoft.com/office/officeart/2005/8/layout/radial6"/>
    <dgm:cxn modelId="{83858F99-7AA6-410C-B96E-C856DFB80B40}" srcId="{62D637A7-D35E-4C2C-BA79-B9F735621F96}" destId="{40D35B6A-688B-42DA-BA99-644A2D8E6F14}" srcOrd="0" destOrd="0" parTransId="{C97F8338-50FB-4036-AA75-2065F2AB8078}" sibTransId="{CA219CD9-9598-41C9-B3A3-C081BCEE7445}"/>
    <dgm:cxn modelId="{63D943DF-9A0D-481A-BEEB-199EDB341E46}" type="presOf" srcId="{97680928-D28F-42B1-8E5E-8400F7587699}" destId="{ABD4E66D-606D-4576-BD05-56E94FCE58FD}" srcOrd="0" destOrd="0" presId="urn:microsoft.com/office/officeart/2005/8/layout/radial6"/>
    <dgm:cxn modelId="{28EC76E4-4DC0-4E9A-896C-2F5276E0338B}" type="presOf" srcId="{A5F39752-52B9-4A03-8A13-61F11A6D3F5C}" destId="{AFFCF727-CFD6-4608-89D7-F4BCAF518A93}" srcOrd="0" destOrd="0" presId="urn:microsoft.com/office/officeart/2005/8/layout/radial6"/>
    <dgm:cxn modelId="{096A99E5-592D-4393-8D1B-9B065310E2EC}" type="presParOf" srcId="{EC2EDBE9-2E04-4FD1-B847-55368B299E95}" destId="{6ABFF8C9-CF56-439E-B651-639862B8D40A}" srcOrd="0" destOrd="0" presId="urn:microsoft.com/office/officeart/2005/8/layout/radial6"/>
    <dgm:cxn modelId="{1E4AB178-296F-49B0-895C-FE786E223889}" type="presParOf" srcId="{EC2EDBE9-2E04-4FD1-B847-55368B299E95}" destId="{F5B8283F-312D-4C0C-ADF4-B88343037E96}" srcOrd="1" destOrd="0" presId="urn:microsoft.com/office/officeart/2005/8/layout/radial6"/>
    <dgm:cxn modelId="{D5F155C4-E63F-4E77-9108-21268DF40600}" type="presParOf" srcId="{EC2EDBE9-2E04-4FD1-B847-55368B299E95}" destId="{40C67981-2CDD-4571-BB4E-8A9DAFD874D0}" srcOrd="2" destOrd="0" presId="urn:microsoft.com/office/officeart/2005/8/layout/radial6"/>
    <dgm:cxn modelId="{EC11533F-79A0-4341-A280-4E3483E2FA57}" type="presParOf" srcId="{EC2EDBE9-2E04-4FD1-B847-55368B299E95}" destId="{ABD4E66D-606D-4576-BD05-56E94FCE58FD}" srcOrd="3" destOrd="0" presId="urn:microsoft.com/office/officeart/2005/8/layout/radial6"/>
    <dgm:cxn modelId="{9596492E-3344-474C-AFE1-0D5263326A23}" type="presParOf" srcId="{EC2EDBE9-2E04-4FD1-B847-55368B299E95}" destId="{647751F9-4401-4DC0-8A46-ADF45BD26372}" srcOrd="4" destOrd="0" presId="urn:microsoft.com/office/officeart/2005/8/layout/radial6"/>
    <dgm:cxn modelId="{9DD0F81F-1206-4FF2-ACA5-DF829BDD76D6}" type="presParOf" srcId="{EC2EDBE9-2E04-4FD1-B847-55368B299E95}" destId="{268452B4-5AC5-46B0-917B-440BEB41A64C}" srcOrd="5" destOrd="0" presId="urn:microsoft.com/office/officeart/2005/8/layout/radial6"/>
    <dgm:cxn modelId="{4B6E7459-4CC0-4FD5-9DB7-9C0B4E746002}" type="presParOf" srcId="{EC2EDBE9-2E04-4FD1-B847-55368B299E95}" destId="{4ACAA36F-BA94-4A09-B148-A9F23862CE38}" srcOrd="6" destOrd="0" presId="urn:microsoft.com/office/officeart/2005/8/layout/radial6"/>
    <dgm:cxn modelId="{28CB60AC-54A1-4D77-B178-B08FDB3AA81C}" type="presParOf" srcId="{EC2EDBE9-2E04-4FD1-B847-55368B299E95}" destId="{AFFCF727-CFD6-4608-89D7-F4BCAF518A93}" srcOrd="7" destOrd="0" presId="urn:microsoft.com/office/officeart/2005/8/layout/radial6"/>
    <dgm:cxn modelId="{99D860DA-3D67-4257-A65E-95B21B3A2F81}" type="presParOf" srcId="{EC2EDBE9-2E04-4FD1-B847-55368B299E95}" destId="{CE98CCEF-0716-47F6-BCA4-145D63293A28}" srcOrd="8" destOrd="0" presId="urn:microsoft.com/office/officeart/2005/8/layout/radial6"/>
    <dgm:cxn modelId="{271E1FF6-2097-4824-BDAB-8AE20B4E6223}" type="presParOf" srcId="{EC2EDBE9-2E04-4FD1-B847-55368B299E95}" destId="{48FC7F8C-2E18-46D6-88A5-0A1FA8425EAE}"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C7F8C-2E18-46D6-88A5-0A1FA8425EAE}">
      <dsp:nvSpPr>
        <dsp:cNvPr id="0" name=""/>
        <dsp:cNvSpPr/>
      </dsp:nvSpPr>
      <dsp:spPr>
        <a:xfrm>
          <a:off x="2241033" y="565922"/>
          <a:ext cx="3404632" cy="3404632"/>
        </a:xfrm>
        <a:prstGeom prst="blockArc">
          <a:avLst>
            <a:gd name="adj1" fmla="val 9000000"/>
            <a:gd name="adj2" fmla="val 1620000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CAA36F-BA94-4A09-B148-A9F23862CE38}">
      <dsp:nvSpPr>
        <dsp:cNvPr id="0" name=""/>
        <dsp:cNvSpPr/>
      </dsp:nvSpPr>
      <dsp:spPr>
        <a:xfrm>
          <a:off x="2241033" y="565922"/>
          <a:ext cx="3404632" cy="3404632"/>
        </a:xfrm>
        <a:prstGeom prst="blockArc">
          <a:avLst>
            <a:gd name="adj1" fmla="val 1800000"/>
            <a:gd name="adj2" fmla="val 900000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D4E66D-606D-4576-BD05-56E94FCE58FD}">
      <dsp:nvSpPr>
        <dsp:cNvPr id="0" name=""/>
        <dsp:cNvSpPr/>
      </dsp:nvSpPr>
      <dsp:spPr>
        <a:xfrm>
          <a:off x="2241033" y="565922"/>
          <a:ext cx="3404632" cy="3404632"/>
        </a:xfrm>
        <a:prstGeom prst="blockArc">
          <a:avLst>
            <a:gd name="adj1" fmla="val 16200000"/>
            <a:gd name="adj2" fmla="val 180000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BFF8C9-CF56-439E-B651-639862B8D40A}">
      <dsp:nvSpPr>
        <dsp:cNvPr id="0" name=""/>
        <dsp:cNvSpPr/>
      </dsp:nvSpPr>
      <dsp:spPr>
        <a:xfrm>
          <a:off x="3159686" y="1603364"/>
          <a:ext cx="1567327" cy="9780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Accreditation</a:t>
          </a:r>
        </a:p>
      </dsp:txBody>
      <dsp:txXfrm>
        <a:off x="3389216" y="1746593"/>
        <a:ext cx="1108267" cy="691570"/>
      </dsp:txXfrm>
    </dsp:sp>
    <dsp:sp modelId="{F5B8283F-312D-4C0C-ADF4-B88343037E96}">
      <dsp:nvSpPr>
        <dsp:cNvPr id="0" name=""/>
        <dsp:cNvSpPr/>
      </dsp:nvSpPr>
      <dsp:spPr>
        <a:xfrm>
          <a:off x="2920095" y="-55354"/>
          <a:ext cx="2046508" cy="132154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US Government</a:t>
          </a:r>
        </a:p>
      </dsp:txBody>
      <dsp:txXfrm>
        <a:off x="3219799" y="138182"/>
        <a:ext cx="1447100" cy="934475"/>
      </dsp:txXfrm>
    </dsp:sp>
    <dsp:sp modelId="{647751F9-4401-4DC0-8A46-ADF45BD26372}">
      <dsp:nvSpPr>
        <dsp:cNvPr id="0" name=""/>
        <dsp:cNvSpPr/>
      </dsp:nvSpPr>
      <dsp:spPr>
        <a:xfrm>
          <a:off x="4360140" y="2438875"/>
          <a:ext cx="2046508" cy="132154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Regional Accreditors</a:t>
          </a:r>
        </a:p>
      </dsp:txBody>
      <dsp:txXfrm>
        <a:off x="4659844" y="2632411"/>
        <a:ext cx="1447100" cy="934475"/>
      </dsp:txXfrm>
    </dsp:sp>
    <dsp:sp modelId="{AFFCF727-CFD6-4608-89D7-F4BCAF518A93}">
      <dsp:nvSpPr>
        <dsp:cNvPr id="0" name=""/>
        <dsp:cNvSpPr/>
      </dsp:nvSpPr>
      <dsp:spPr>
        <a:xfrm>
          <a:off x="1480051" y="2438875"/>
          <a:ext cx="2046508" cy="132154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State Governments</a:t>
          </a:r>
        </a:p>
      </dsp:txBody>
      <dsp:txXfrm>
        <a:off x="1779755" y="2632411"/>
        <a:ext cx="1447100" cy="93447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512A0F-18F0-418D-8B2C-DCAD8D5D10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F6FABC-AC64-4358-B606-D2DE670A3E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82504F-7FF2-435A-BA94-FB95B94459BC}" type="datetimeFigureOut">
              <a:rPr lang="en-US" smtClean="0"/>
              <a:t>6/8/2020</a:t>
            </a:fld>
            <a:endParaRPr lang="en-US"/>
          </a:p>
        </p:txBody>
      </p:sp>
      <p:sp>
        <p:nvSpPr>
          <p:cNvPr id="4" name="Footer Placeholder 3">
            <a:extLst>
              <a:ext uri="{FF2B5EF4-FFF2-40B4-BE49-F238E27FC236}">
                <a16:creationId xmlns:a16="http://schemas.microsoft.com/office/drawing/2014/main" id="{111C5C0D-A508-4243-AA65-F555852A5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CFDBBB-21B3-46B8-BDB3-85734215AC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EFE080-27C0-441E-BF38-3BC2DFD59A17}" type="slidenum">
              <a:rPr lang="en-US" smtClean="0"/>
              <a:t>‹#›</a:t>
            </a:fld>
            <a:endParaRPr lang="en-US"/>
          </a:p>
        </p:txBody>
      </p:sp>
    </p:spTree>
    <p:extLst>
      <p:ext uri="{BB962C8B-B14F-4D97-AF65-F5344CB8AC3E}">
        <p14:creationId xmlns:p14="http://schemas.microsoft.com/office/powerpoint/2010/main" val="289377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CCE44-D5CD-436B-BC3D-552CBF5B5CB5}" type="datetimeFigureOut">
              <a:rPr lang="en-US" smtClean="0"/>
              <a:t>6/8/2020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9C232-F835-48FC-BD05-92C8621C1AE6}" type="slidenum">
              <a:rPr lang="en-US" smtClean="0"/>
              <a:t>‹#›</a:t>
            </a:fld>
            <a:endParaRPr lang="en-US"/>
          </a:p>
        </p:txBody>
      </p:sp>
    </p:spTree>
    <p:extLst>
      <p:ext uri="{BB962C8B-B14F-4D97-AF65-F5344CB8AC3E}">
        <p14:creationId xmlns:p14="http://schemas.microsoft.com/office/powerpoint/2010/main" val="311700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D9C232-F835-48FC-BD05-92C8621C1AE6}" type="slidenum">
              <a:rPr lang="en-US" smtClean="0"/>
              <a:t>2</a:t>
            </a:fld>
            <a:endParaRPr lang="en-US"/>
          </a:p>
        </p:txBody>
      </p:sp>
    </p:spTree>
    <p:extLst>
      <p:ext uri="{BB962C8B-B14F-4D97-AF65-F5344CB8AC3E}">
        <p14:creationId xmlns:p14="http://schemas.microsoft.com/office/powerpoint/2010/main" val="970680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4B6DA-A628-40EC-BC2E-20F1C02497CC}"/>
              </a:ext>
            </a:extLst>
          </p:cNvPr>
          <p:cNvSpPr/>
          <p:nvPr userDrawn="1"/>
        </p:nvSpPr>
        <p:spPr>
          <a:xfrm>
            <a:off x="0" y="0"/>
            <a:ext cx="9144000" cy="3580053"/>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45769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4034118"/>
            <a:ext cx="6858000" cy="15491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3A5818A4-B12A-4192-9A8F-7510609143B8}"/>
              </a:ext>
            </a:extLst>
          </p:cNvPr>
          <p:cNvSpPr/>
          <p:nvPr userDrawn="1"/>
        </p:nvSpPr>
        <p:spPr>
          <a:xfrm>
            <a:off x="0" y="3625320"/>
            <a:ext cx="9144000" cy="866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C798FFB-73D0-4197-ADA5-76B02B3B51CB}"/>
              </a:ext>
            </a:extLst>
          </p:cNvPr>
          <p:cNvSpPr/>
          <p:nvPr userDrawn="1"/>
        </p:nvSpPr>
        <p:spPr>
          <a:xfrm>
            <a:off x="0" y="3580053"/>
            <a:ext cx="9144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143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44140CA-8921-4C68-BBC4-14FD151C5C3E}"/>
              </a:ext>
            </a:extLst>
          </p:cNvPr>
          <p:cNvGrpSpPr/>
          <p:nvPr userDrawn="1"/>
        </p:nvGrpSpPr>
        <p:grpSpPr>
          <a:xfrm>
            <a:off x="0" y="0"/>
            <a:ext cx="9144000" cy="1687509"/>
            <a:chOff x="0" y="0"/>
            <a:chExt cx="9144000" cy="1687509"/>
          </a:xfrm>
        </p:grpSpPr>
        <p:sp>
          <p:nvSpPr>
            <p:cNvPr id="11" name="Rectangle 10">
              <a:extLst>
                <a:ext uri="{FF2B5EF4-FFF2-40B4-BE49-F238E27FC236}">
                  <a16:creationId xmlns:a16="http://schemas.microsoft.com/office/drawing/2014/main" id="{C4549157-068B-4711-B002-4079C7F07278}"/>
                </a:ext>
              </a:extLst>
            </p:cNvPr>
            <p:cNvSpPr/>
            <p:nvPr userDrawn="1"/>
          </p:nvSpPr>
          <p:spPr>
            <a:xfrm>
              <a:off x="0" y="0"/>
              <a:ext cx="9144000" cy="1687509"/>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B99C90-6093-4160-8605-DD9CB9603C59}"/>
                </a:ext>
              </a:extLst>
            </p:cNvPr>
            <p:cNvSpPr/>
            <p:nvPr userDrawn="1"/>
          </p:nvSpPr>
          <p:spPr>
            <a:xfrm>
              <a:off x="628650" y="1602889"/>
              <a:ext cx="8515350" cy="806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8767E0A-8E0C-4A99-9E81-FDC0C451F833}"/>
                </a:ext>
              </a:extLst>
            </p:cNvPr>
            <p:cNvSpPr/>
            <p:nvPr userDrawn="1"/>
          </p:nvSpPr>
          <p:spPr>
            <a:xfrm>
              <a:off x="628650" y="1575905"/>
              <a:ext cx="8515350"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8" name="Picture 7" descr="A picture containing plate, food, drawing&#10;&#10;Description automatically generated">
            <a:extLst>
              <a:ext uri="{FF2B5EF4-FFF2-40B4-BE49-F238E27FC236}">
                <a16:creationId xmlns:a16="http://schemas.microsoft.com/office/drawing/2014/main" id="{2E88BAE7-5B5F-4D00-A001-C7C1543DEB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6" y="6226944"/>
            <a:ext cx="2204245" cy="56810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1903CE1D-D66E-433B-86D5-0F4A72A534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3920" y="6148629"/>
            <a:ext cx="2203704" cy="646420"/>
          </a:xfrm>
          <a:prstGeom prst="rect">
            <a:avLst/>
          </a:prstGeom>
        </p:spPr>
      </p:pic>
      <p:sp>
        <p:nvSpPr>
          <p:cNvPr id="3" name="Content Placeholder 2"/>
          <p:cNvSpPr>
            <a:spLocks noGrp="1"/>
          </p:cNvSpPr>
          <p:nvPr>
            <p:ph idx="1"/>
          </p:nvPr>
        </p:nvSpPr>
        <p:spPr>
          <a:xfrm>
            <a:off x="628650" y="1825626"/>
            <a:ext cx="7886700" cy="41351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29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EB886D-5931-402E-8AD5-C6428DF30D45}"/>
              </a:ext>
            </a:extLst>
          </p:cNvPr>
          <p:cNvSpPr/>
          <p:nvPr userDrawn="1"/>
        </p:nvSpPr>
        <p:spPr>
          <a:xfrm>
            <a:off x="0" y="877506"/>
            <a:ext cx="9144000" cy="3580053"/>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C1E8CA-B090-4B65-9A96-AA0A72C2B603}"/>
              </a:ext>
            </a:extLst>
          </p:cNvPr>
          <p:cNvSpPr/>
          <p:nvPr userDrawn="1"/>
        </p:nvSpPr>
        <p:spPr>
          <a:xfrm>
            <a:off x="0" y="4492068"/>
            <a:ext cx="9144000" cy="866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C8A69F7E-B752-4241-A6EA-2F0A760C869B}"/>
              </a:ext>
            </a:extLst>
          </p:cNvPr>
          <p:cNvSpPr/>
          <p:nvPr userDrawn="1"/>
        </p:nvSpPr>
        <p:spPr>
          <a:xfrm>
            <a:off x="5" y="4455715"/>
            <a:ext cx="9144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264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6612C6-6BD9-4A91-B71E-E2AC05B2341B}"/>
              </a:ext>
            </a:extLst>
          </p:cNvPr>
          <p:cNvGrpSpPr/>
          <p:nvPr userDrawn="1"/>
        </p:nvGrpSpPr>
        <p:grpSpPr>
          <a:xfrm>
            <a:off x="0" y="0"/>
            <a:ext cx="9144000" cy="1687509"/>
            <a:chOff x="0" y="0"/>
            <a:chExt cx="9144000" cy="1687509"/>
          </a:xfrm>
        </p:grpSpPr>
        <p:sp>
          <p:nvSpPr>
            <p:cNvPr id="9" name="Rectangle 8">
              <a:extLst>
                <a:ext uri="{FF2B5EF4-FFF2-40B4-BE49-F238E27FC236}">
                  <a16:creationId xmlns:a16="http://schemas.microsoft.com/office/drawing/2014/main" id="{C13C0C8D-5B4F-4813-B6C9-B282B97EF686}"/>
                </a:ext>
              </a:extLst>
            </p:cNvPr>
            <p:cNvSpPr/>
            <p:nvPr userDrawn="1"/>
          </p:nvSpPr>
          <p:spPr>
            <a:xfrm>
              <a:off x="0" y="0"/>
              <a:ext cx="9144000" cy="1687509"/>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8614ED-8645-4617-A404-C0B2D5E95609}"/>
                </a:ext>
              </a:extLst>
            </p:cNvPr>
            <p:cNvSpPr/>
            <p:nvPr userDrawn="1"/>
          </p:nvSpPr>
          <p:spPr>
            <a:xfrm>
              <a:off x="628650" y="1602889"/>
              <a:ext cx="8515350" cy="806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B9BA885-A507-45F5-B286-262089C932A5}"/>
                </a:ext>
              </a:extLst>
            </p:cNvPr>
            <p:cNvSpPr/>
            <p:nvPr userDrawn="1"/>
          </p:nvSpPr>
          <p:spPr>
            <a:xfrm>
              <a:off x="628650" y="1575905"/>
              <a:ext cx="8515350"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252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252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939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2893669-366F-4680-ACE9-6F99563ED657}"/>
              </a:ext>
            </a:extLst>
          </p:cNvPr>
          <p:cNvGrpSpPr/>
          <p:nvPr userDrawn="1"/>
        </p:nvGrpSpPr>
        <p:grpSpPr>
          <a:xfrm>
            <a:off x="0" y="0"/>
            <a:ext cx="9144000" cy="1687509"/>
            <a:chOff x="0" y="0"/>
            <a:chExt cx="9144000" cy="1687509"/>
          </a:xfrm>
        </p:grpSpPr>
        <p:sp>
          <p:nvSpPr>
            <p:cNvPr id="11" name="Rectangle 10">
              <a:extLst>
                <a:ext uri="{FF2B5EF4-FFF2-40B4-BE49-F238E27FC236}">
                  <a16:creationId xmlns:a16="http://schemas.microsoft.com/office/drawing/2014/main" id="{D9545C6D-FA17-4005-BF03-3BD761A869B4}"/>
                </a:ext>
              </a:extLst>
            </p:cNvPr>
            <p:cNvSpPr/>
            <p:nvPr userDrawn="1"/>
          </p:nvSpPr>
          <p:spPr>
            <a:xfrm>
              <a:off x="0" y="0"/>
              <a:ext cx="9144000" cy="1687509"/>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068092D9-F86E-4C27-AD22-1DFA541F8913}"/>
                </a:ext>
              </a:extLst>
            </p:cNvPr>
            <p:cNvSpPr/>
            <p:nvPr userDrawn="1"/>
          </p:nvSpPr>
          <p:spPr>
            <a:xfrm>
              <a:off x="628650" y="1602889"/>
              <a:ext cx="8515350" cy="806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CCA6AB00-B3DA-4ABF-B9AF-A66EDD551EB0}"/>
                </a:ext>
              </a:extLst>
            </p:cNvPr>
            <p:cNvSpPr/>
            <p:nvPr userDrawn="1"/>
          </p:nvSpPr>
          <p:spPr>
            <a:xfrm>
              <a:off x="628650" y="1575905"/>
              <a:ext cx="8515350"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 name="Title 1"/>
          <p:cNvSpPr>
            <a:spLocks noGrp="1"/>
          </p:cNvSpPr>
          <p:nvPr>
            <p:ph type="title"/>
          </p:nvPr>
        </p:nvSpPr>
        <p:spPr>
          <a:xfrm>
            <a:off x="629841" y="365126"/>
            <a:ext cx="7886700" cy="1206841"/>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796527"/>
            <a:ext cx="3868340" cy="7085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572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796527"/>
            <a:ext cx="3887391" cy="7085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572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491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85D1F99-5C69-462A-B5B7-FBCB056D0F1D}"/>
              </a:ext>
            </a:extLst>
          </p:cNvPr>
          <p:cNvGrpSpPr/>
          <p:nvPr userDrawn="1"/>
        </p:nvGrpSpPr>
        <p:grpSpPr>
          <a:xfrm>
            <a:off x="0" y="0"/>
            <a:ext cx="9144000" cy="1687509"/>
            <a:chOff x="0" y="0"/>
            <a:chExt cx="9144000" cy="1687509"/>
          </a:xfrm>
        </p:grpSpPr>
        <p:sp>
          <p:nvSpPr>
            <p:cNvPr id="7" name="Rectangle 6">
              <a:extLst>
                <a:ext uri="{FF2B5EF4-FFF2-40B4-BE49-F238E27FC236}">
                  <a16:creationId xmlns:a16="http://schemas.microsoft.com/office/drawing/2014/main" id="{EF13AADD-AFED-4DC8-BE49-CFDE8F5E2D27}"/>
                </a:ext>
              </a:extLst>
            </p:cNvPr>
            <p:cNvSpPr/>
            <p:nvPr userDrawn="1"/>
          </p:nvSpPr>
          <p:spPr>
            <a:xfrm>
              <a:off x="0" y="0"/>
              <a:ext cx="9144000" cy="1687509"/>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1B9A51-8B2B-436D-B380-53F80882DF87}"/>
                </a:ext>
              </a:extLst>
            </p:cNvPr>
            <p:cNvSpPr/>
            <p:nvPr userDrawn="1"/>
          </p:nvSpPr>
          <p:spPr>
            <a:xfrm>
              <a:off x="628650" y="1602889"/>
              <a:ext cx="8515350" cy="806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34D90F-4CE4-47EA-9EE3-9DC2E59C951E}"/>
                </a:ext>
              </a:extLst>
            </p:cNvPr>
            <p:cNvSpPr/>
            <p:nvPr userDrawn="1"/>
          </p:nvSpPr>
          <p:spPr>
            <a:xfrm>
              <a:off x="628650" y="1575905"/>
              <a:ext cx="8515350"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3706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24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DEB810-3068-4E11-8676-1416742D4FB3}"/>
              </a:ext>
            </a:extLst>
          </p:cNvPr>
          <p:cNvSpPr/>
          <p:nvPr userDrawn="1"/>
        </p:nvSpPr>
        <p:spPr>
          <a:xfrm>
            <a:off x="1" y="0"/>
            <a:ext cx="3711391" cy="20574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1F1E9B-950E-4723-A668-0CE3DD6F2FC0}"/>
              </a:ext>
            </a:extLst>
          </p:cNvPr>
          <p:cNvSpPr/>
          <p:nvPr userDrawn="1"/>
        </p:nvSpPr>
        <p:spPr>
          <a:xfrm>
            <a:off x="419552" y="1960130"/>
            <a:ext cx="3291840" cy="806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7F123DA-96B1-460E-89AD-5B162317CF39}"/>
              </a:ext>
            </a:extLst>
          </p:cNvPr>
          <p:cNvSpPr/>
          <p:nvPr userDrawn="1"/>
        </p:nvSpPr>
        <p:spPr>
          <a:xfrm>
            <a:off x="419552" y="1933146"/>
            <a:ext cx="3291840"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457200"/>
            <a:ext cx="2949178" cy="1475946"/>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130012"/>
            <a:ext cx="2949178" cy="37310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469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70AA4C-D155-442D-9400-8064CBBF5F92}"/>
              </a:ext>
            </a:extLst>
          </p:cNvPr>
          <p:cNvSpPr/>
          <p:nvPr userDrawn="1"/>
        </p:nvSpPr>
        <p:spPr>
          <a:xfrm>
            <a:off x="1" y="0"/>
            <a:ext cx="3711391" cy="20574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481776"/>
          </a:xfrm>
        </p:spPr>
        <p:txBody>
          <a:bodyPr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126428"/>
            <a:ext cx="2949178" cy="37425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7F57DF8-414B-4264-8AC1-3C9B66DE0237}"/>
              </a:ext>
            </a:extLst>
          </p:cNvPr>
          <p:cNvSpPr/>
          <p:nvPr userDrawn="1"/>
        </p:nvSpPr>
        <p:spPr>
          <a:xfrm>
            <a:off x="419552" y="1960130"/>
            <a:ext cx="3291840" cy="806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52F4D24-2D18-4FBE-A08A-A8CB15FEF9C0}"/>
              </a:ext>
            </a:extLst>
          </p:cNvPr>
          <p:cNvSpPr/>
          <p:nvPr userDrawn="1"/>
        </p:nvSpPr>
        <p:spPr>
          <a:xfrm>
            <a:off x="419552" y="1933146"/>
            <a:ext cx="3291840"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854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1839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2416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plate, food, drawing&#10;&#10;Description automatically generated">
            <a:extLst>
              <a:ext uri="{FF2B5EF4-FFF2-40B4-BE49-F238E27FC236}">
                <a16:creationId xmlns:a16="http://schemas.microsoft.com/office/drawing/2014/main" id="{44E7C59A-E41D-4C8E-9A8A-D10DD19B3B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76" y="6226944"/>
            <a:ext cx="2204245" cy="56810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A5F3CB9-EF80-4B4D-A4AD-D05CFD572E4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863920" y="6148629"/>
            <a:ext cx="2203704" cy="646420"/>
          </a:xfrm>
          <a:prstGeom prst="rect">
            <a:avLst/>
          </a:prstGeom>
        </p:spPr>
      </p:pic>
    </p:spTree>
    <p:extLst>
      <p:ext uri="{BB962C8B-B14F-4D97-AF65-F5344CB8AC3E}">
        <p14:creationId xmlns:p14="http://schemas.microsoft.com/office/powerpoint/2010/main" val="2938237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hea.org/" TargetMode="External"/><Relationship Id="rId2" Type="http://schemas.openxmlformats.org/officeDocument/2006/relationships/hyperlink" Target="https://www.ed.gov/accredit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www.chea.org/chea-recognized-organiza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unesdoc.unesco.org/images/0012/001292/129295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649F-EA9B-4390-92B4-78DEE313C608}"/>
              </a:ext>
            </a:extLst>
          </p:cNvPr>
          <p:cNvSpPr>
            <a:spLocks noGrp="1"/>
          </p:cNvSpPr>
          <p:nvPr>
            <p:ph type="ctrTitle"/>
          </p:nvPr>
        </p:nvSpPr>
        <p:spPr/>
        <p:txBody>
          <a:bodyPr>
            <a:normAutofit fontScale="90000"/>
          </a:bodyPr>
          <a:lstStyle/>
          <a:p>
            <a:r>
              <a:rPr lang="en-US" dirty="0"/>
              <a:t>Accreditation Structures in the United States</a:t>
            </a:r>
          </a:p>
        </p:txBody>
      </p:sp>
      <p:sp>
        <p:nvSpPr>
          <p:cNvPr id="3" name="Subtitle 2">
            <a:extLst>
              <a:ext uri="{FF2B5EF4-FFF2-40B4-BE49-F238E27FC236}">
                <a16:creationId xmlns:a16="http://schemas.microsoft.com/office/drawing/2014/main" id="{9EEC52BF-A5A4-4458-84EF-0F5C9B68E71D}"/>
              </a:ext>
            </a:extLst>
          </p:cNvPr>
          <p:cNvSpPr>
            <a:spLocks noGrp="1"/>
          </p:cNvSpPr>
          <p:nvPr>
            <p:ph type="subTitle" idx="1"/>
          </p:nvPr>
        </p:nvSpPr>
        <p:spPr/>
        <p:txBody>
          <a:bodyPr>
            <a:normAutofit/>
          </a:bodyPr>
          <a:lstStyle/>
          <a:p>
            <a:r>
              <a:rPr lang="en-US" dirty="0"/>
              <a:t>Dr. Mark Kretovics</a:t>
            </a:r>
          </a:p>
          <a:p>
            <a:r>
              <a:rPr lang="en-US" dirty="0"/>
              <a:t>Dr. Martha Merrill</a:t>
            </a:r>
          </a:p>
          <a:p>
            <a:r>
              <a:rPr lang="en-US" dirty="0"/>
              <a:t>Dr. Erica Eckert</a:t>
            </a:r>
          </a:p>
        </p:txBody>
      </p:sp>
    </p:spTree>
    <p:extLst>
      <p:ext uri="{BB962C8B-B14F-4D97-AF65-F5344CB8AC3E}">
        <p14:creationId xmlns:p14="http://schemas.microsoft.com/office/powerpoint/2010/main" val="46392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DA59-339F-4A67-BAE5-BAA480B25846}"/>
              </a:ext>
            </a:extLst>
          </p:cNvPr>
          <p:cNvSpPr>
            <a:spLocks noGrp="1"/>
          </p:cNvSpPr>
          <p:nvPr>
            <p:ph type="title"/>
          </p:nvPr>
        </p:nvSpPr>
        <p:spPr/>
        <p:txBody>
          <a:bodyPr>
            <a:normAutofit/>
          </a:bodyPr>
          <a:lstStyle/>
          <a:p>
            <a:r>
              <a:rPr lang="en-US" dirty="0"/>
              <a:t>Are all programs accredited?</a:t>
            </a:r>
          </a:p>
        </p:txBody>
      </p:sp>
      <p:sp>
        <p:nvSpPr>
          <p:cNvPr id="3" name="Content Placeholder 2">
            <a:extLst>
              <a:ext uri="{FF2B5EF4-FFF2-40B4-BE49-F238E27FC236}">
                <a16:creationId xmlns:a16="http://schemas.microsoft.com/office/drawing/2014/main" id="{918F5190-CCBE-4219-9ADB-A9CAE6892AA7}"/>
              </a:ext>
            </a:extLst>
          </p:cNvPr>
          <p:cNvSpPr>
            <a:spLocks noGrp="1"/>
          </p:cNvSpPr>
          <p:nvPr>
            <p:ph idx="1"/>
          </p:nvPr>
        </p:nvSpPr>
        <p:spPr/>
        <p:txBody>
          <a:bodyPr/>
          <a:lstStyle/>
          <a:p>
            <a:r>
              <a:rPr lang="en-US" dirty="0"/>
              <a:t>No, not directly.</a:t>
            </a:r>
          </a:p>
          <a:p>
            <a:r>
              <a:rPr lang="en-US" dirty="0"/>
              <a:t>Humanities, social science, and science fields that do not prepare a student for a specific profession (students can enter many different professions) such as history, economics, literature, or biology do not generally undergo specialized accreditation, nor are there agencies to accredit them. </a:t>
            </a:r>
          </a:p>
        </p:txBody>
      </p:sp>
      <p:sp>
        <p:nvSpPr>
          <p:cNvPr id="4" name="Oval 3">
            <a:extLst>
              <a:ext uri="{FF2B5EF4-FFF2-40B4-BE49-F238E27FC236}">
                <a16:creationId xmlns:a16="http://schemas.microsoft.com/office/drawing/2014/main" id="{F183A372-B623-47C8-ADC6-B7FA94AC8FA5}"/>
              </a:ext>
            </a:extLst>
          </p:cNvPr>
          <p:cNvSpPr/>
          <p:nvPr/>
        </p:nvSpPr>
        <p:spPr>
          <a:xfrm>
            <a:off x="8884920" y="91440"/>
            <a:ext cx="172720" cy="172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81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937F-E81C-4D57-8891-F14589FC4009}"/>
              </a:ext>
            </a:extLst>
          </p:cNvPr>
          <p:cNvSpPr>
            <a:spLocks noGrp="1"/>
          </p:cNvSpPr>
          <p:nvPr>
            <p:ph type="title"/>
          </p:nvPr>
        </p:nvSpPr>
        <p:spPr/>
        <p:txBody>
          <a:bodyPr/>
          <a:lstStyle/>
          <a:p>
            <a:r>
              <a:rPr lang="en-US" dirty="0"/>
              <a:t>History of US Accreditation</a:t>
            </a:r>
          </a:p>
        </p:txBody>
      </p:sp>
      <p:sp>
        <p:nvSpPr>
          <p:cNvPr id="3" name="Content Placeholder 2">
            <a:extLst>
              <a:ext uri="{FF2B5EF4-FFF2-40B4-BE49-F238E27FC236}">
                <a16:creationId xmlns:a16="http://schemas.microsoft.com/office/drawing/2014/main" id="{6D56D757-C87B-44A2-801F-251C628C281A}"/>
              </a:ext>
            </a:extLst>
          </p:cNvPr>
          <p:cNvSpPr>
            <a:spLocks noGrp="1"/>
          </p:cNvSpPr>
          <p:nvPr>
            <p:ph idx="1"/>
          </p:nvPr>
        </p:nvSpPr>
        <p:spPr>
          <a:xfrm>
            <a:off x="628650" y="1825626"/>
            <a:ext cx="7886700" cy="4135156"/>
          </a:xfrm>
        </p:spPr>
        <p:txBody>
          <a:bodyPr>
            <a:normAutofit fontScale="92500" lnSpcReduction="10000"/>
          </a:bodyPr>
          <a:lstStyle/>
          <a:p>
            <a:r>
              <a:rPr lang="en-US" dirty="0"/>
              <a:t>Regional accrediting associations were established in the 1880’s; were regional due to geographic distance.</a:t>
            </a:r>
          </a:p>
          <a:p>
            <a:r>
              <a:rPr lang="en-US" dirty="0"/>
              <a:t>The number of education institutions was increasing along with concerns about quality and standards.</a:t>
            </a:r>
          </a:p>
          <a:p>
            <a:r>
              <a:rPr lang="en-US" dirty="0"/>
              <a:t>Standards for completing secondary school and for the length and content of degrees were being established. </a:t>
            </a:r>
          </a:p>
          <a:p>
            <a:r>
              <a:rPr lang="en-US" dirty="0"/>
              <a:t>The regional agencies began to “accredit” schools and higher education institutions that met established standards. </a:t>
            </a:r>
          </a:p>
          <a:p>
            <a:r>
              <a:rPr lang="en-US" dirty="0"/>
              <a:t>Criteria have evolved from inputs to outputs, to outcomes, and standards focus on mission.</a:t>
            </a:r>
          </a:p>
          <a:p>
            <a:endParaRPr lang="en-US" dirty="0"/>
          </a:p>
          <a:p>
            <a:endParaRPr lang="en-US" dirty="0"/>
          </a:p>
        </p:txBody>
      </p:sp>
      <p:sp>
        <p:nvSpPr>
          <p:cNvPr id="4" name="Oval 3">
            <a:extLst>
              <a:ext uri="{FF2B5EF4-FFF2-40B4-BE49-F238E27FC236}">
                <a16:creationId xmlns:a16="http://schemas.microsoft.com/office/drawing/2014/main" id="{3876959D-E15F-4E78-AC90-5CDF1436A563}"/>
              </a:ext>
            </a:extLst>
          </p:cNvPr>
          <p:cNvSpPr/>
          <p:nvPr/>
        </p:nvSpPr>
        <p:spPr>
          <a:xfrm>
            <a:off x="8884920" y="91440"/>
            <a:ext cx="172720" cy="172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30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CFE8-0CA4-400B-84F8-D04012BFB012}"/>
              </a:ext>
            </a:extLst>
          </p:cNvPr>
          <p:cNvSpPr>
            <a:spLocks noGrp="1"/>
          </p:cNvSpPr>
          <p:nvPr>
            <p:ph type="title"/>
          </p:nvPr>
        </p:nvSpPr>
        <p:spPr/>
        <p:txBody>
          <a:bodyPr/>
          <a:lstStyle/>
          <a:p>
            <a:r>
              <a:rPr lang="en-US" dirty="0"/>
              <a:t>Example Criteria - Mission</a:t>
            </a:r>
          </a:p>
        </p:txBody>
      </p:sp>
      <p:sp>
        <p:nvSpPr>
          <p:cNvPr id="3" name="Content Placeholder 2">
            <a:extLst>
              <a:ext uri="{FF2B5EF4-FFF2-40B4-BE49-F238E27FC236}">
                <a16:creationId xmlns:a16="http://schemas.microsoft.com/office/drawing/2014/main" id="{DAB20DA7-431C-4231-8417-42E8322E59DE}"/>
              </a:ext>
            </a:extLst>
          </p:cNvPr>
          <p:cNvSpPr>
            <a:spLocks noGrp="1"/>
          </p:cNvSpPr>
          <p:nvPr>
            <p:ph idx="1"/>
          </p:nvPr>
        </p:nvSpPr>
        <p:spPr/>
        <p:txBody>
          <a:bodyPr>
            <a:normAutofit lnSpcReduction="10000"/>
          </a:bodyPr>
          <a:lstStyle/>
          <a:p>
            <a:r>
              <a:rPr lang="en-US" dirty="0"/>
              <a:t>HLC Criteria 1: “The institution’s mission is clear and articulated publicly; it guides the institution’s operations.”</a:t>
            </a:r>
          </a:p>
          <a:p>
            <a:pPr lvl="1"/>
            <a:r>
              <a:rPr lang="en-US" dirty="0"/>
              <a:t>1.A. “The institution’s mission is broadly understood within the institution and guides its operations.”</a:t>
            </a:r>
          </a:p>
          <a:p>
            <a:pPr lvl="1"/>
            <a:r>
              <a:rPr lang="en-US" dirty="0"/>
              <a:t>1.B. “The mission is articulated publicly.”</a:t>
            </a:r>
          </a:p>
          <a:p>
            <a:pPr lvl="1"/>
            <a:r>
              <a:rPr lang="en-US" dirty="0"/>
              <a:t>1.C. “The institution understands the relationship between its mission and the diversity of society.”</a:t>
            </a:r>
          </a:p>
          <a:p>
            <a:pPr lvl="1"/>
            <a:r>
              <a:rPr lang="en-US" dirty="0"/>
              <a:t>1.D. “The institution’s mission demonstrates commitment to the public good.”</a:t>
            </a:r>
          </a:p>
          <a:p>
            <a:r>
              <a:rPr lang="en-US" sz="1700" dirty="0"/>
              <a:t>Source: https://www.hlcommission.org/Policies/criteria-and-core-components.html</a:t>
            </a:r>
          </a:p>
        </p:txBody>
      </p:sp>
      <p:sp>
        <p:nvSpPr>
          <p:cNvPr id="4" name="Oval 3">
            <a:extLst>
              <a:ext uri="{FF2B5EF4-FFF2-40B4-BE49-F238E27FC236}">
                <a16:creationId xmlns:a16="http://schemas.microsoft.com/office/drawing/2014/main" id="{745BCD2E-6B82-4CC9-BBF2-FEBDE817B906}"/>
              </a:ext>
            </a:extLst>
          </p:cNvPr>
          <p:cNvSpPr/>
          <p:nvPr/>
        </p:nvSpPr>
        <p:spPr>
          <a:xfrm>
            <a:off x="8884920" y="91440"/>
            <a:ext cx="172720" cy="172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362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CA94-5877-4727-A8E7-CF878674ED30}"/>
              </a:ext>
            </a:extLst>
          </p:cNvPr>
          <p:cNvSpPr>
            <a:spLocks noGrp="1"/>
          </p:cNvSpPr>
          <p:nvPr>
            <p:ph type="title"/>
          </p:nvPr>
        </p:nvSpPr>
        <p:spPr/>
        <p:txBody>
          <a:bodyPr/>
          <a:lstStyle/>
          <a:p>
            <a:r>
              <a:rPr lang="en-US" dirty="0"/>
              <a:t>Example Criteria: HLC</a:t>
            </a:r>
          </a:p>
        </p:txBody>
      </p:sp>
      <p:sp>
        <p:nvSpPr>
          <p:cNvPr id="3" name="Content Placeholder 2">
            <a:extLst>
              <a:ext uri="{FF2B5EF4-FFF2-40B4-BE49-F238E27FC236}">
                <a16:creationId xmlns:a16="http://schemas.microsoft.com/office/drawing/2014/main" id="{6CC0AEE2-3082-4370-A32C-D278CE2FC32F}"/>
              </a:ext>
            </a:extLst>
          </p:cNvPr>
          <p:cNvSpPr>
            <a:spLocks noGrp="1"/>
          </p:cNvSpPr>
          <p:nvPr>
            <p:ph idx="1"/>
          </p:nvPr>
        </p:nvSpPr>
        <p:spPr/>
        <p:txBody>
          <a:bodyPr>
            <a:normAutofit fontScale="92500" lnSpcReduction="20000"/>
          </a:bodyPr>
          <a:lstStyle/>
          <a:p>
            <a:pPr marL="0" indent="0">
              <a:buNone/>
            </a:pPr>
            <a:r>
              <a:rPr lang="en-US" sz="2000" dirty="0"/>
              <a:t>(1) Mission</a:t>
            </a:r>
          </a:p>
          <a:p>
            <a:pPr marL="0" indent="0">
              <a:buNone/>
            </a:pPr>
            <a:r>
              <a:rPr lang="en-US" sz="1600" i="1" dirty="0"/>
              <a:t>Mission publication, connection to society, “public good”</a:t>
            </a:r>
          </a:p>
          <a:p>
            <a:pPr marL="0" indent="0">
              <a:buNone/>
            </a:pPr>
            <a:r>
              <a:rPr lang="en-US" sz="2000" dirty="0"/>
              <a:t>(2) Integrity: Ethical and Responsible Conduct</a:t>
            </a:r>
          </a:p>
          <a:p>
            <a:pPr marL="0" indent="0">
              <a:buNone/>
            </a:pPr>
            <a:r>
              <a:rPr lang="en-US" sz="1600" i="1" dirty="0"/>
              <a:t>Responsible practices: (financial, academic, personnel), integrity, public disclosure, leadership autonomy</a:t>
            </a:r>
          </a:p>
          <a:p>
            <a:pPr marL="0" indent="0">
              <a:buNone/>
            </a:pPr>
            <a:r>
              <a:rPr lang="en-US" sz="2000" dirty="0"/>
              <a:t>(3) Teaching and Learning: Quality, Resources, and Support</a:t>
            </a:r>
          </a:p>
          <a:p>
            <a:pPr marL="0" indent="0">
              <a:buNone/>
            </a:pPr>
            <a:r>
              <a:rPr lang="en-US" sz="1600" i="1" dirty="0"/>
              <a:t>Programs, rigor, faculty and staff sufficiency, support for instruction, cocurricular/enriched environment</a:t>
            </a:r>
          </a:p>
          <a:p>
            <a:pPr marL="0" indent="0">
              <a:buNone/>
            </a:pPr>
            <a:r>
              <a:rPr lang="en-US" sz="2000" dirty="0"/>
              <a:t>(4) Teaching and Learning: Evaluation and Improvement</a:t>
            </a:r>
          </a:p>
          <a:p>
            <a:pPr marL="0" indent="0">
              <a:buNone/>
            </a:pPr>
            <a:r>
              <a:rPr lang="en-US" sz="1600" i="1" dirty="0"/>
              <a:t>Assessment and evaluation, educational improvement </a:t>
            </a:r>
          </a:p>
          <a:p>
            <a:pPr marL="0" indent="0">
              <a:buNone/>
            </a:pPr>
            <a:r>
              <a:rPr lang="en-US" sz="2000" dirty="0"/>
              <a:t>(5) Institutional Effectiveness Resources, and Planning</a:t>
            </a:r>
          </a:p>
          <a:p>
            <a:pPr marL="0" indent="0">
              <a:buNone/>
            </a:pPr>
            <a:r>
              <a:rPr lang="en-US" sz="1600" i="1" dirty="0"/>
              <a:t>Resource sufficiency, governance structures, integrated planning, effectiveness, continuous improvement</a:t>
            </a:r>
          </a:p>
          <a:p>
            <a:pPr marL="0" indent="0">
              <a:buNone/>
            </a:pPr>
            <a:endParaRPr lang="en-US" sz="1600" i="1" dirty="0"/>
          </a:p>
          <a:p>
            <a:pPr marL="0" indent="0">
              <a:buNone/>
            </a:pPr>
            <a:r>
              <a:rPr lang="en-US" sz="1600" dirty="0"/>
              <a:t>Source: https://www.hlcommission.org/Policies/criteria-and-core-components.html</a:t>
            </a:r>
            <a:endParaRPr lang="en-US" dirty="0"/>
          </a:p>
        </p:txBody>
      </p:sp>
      <p:sp>
        <p:nvSpPr>
          <p:cNvPr id="4" name="Oval 3">
            <a:extLst>
              <a:ext uri="{FF2B5EF4-FFF2-40B4-BE49-F238E27FC236}">
                <a16:creationId xmlns:a16="http://schemas.microsoft.com/office/drawing/2014/main" id="{A871EC0D-DFE9-4C5B-91A9-9E810518FEDE}"/>
              </a:ext>
            </a:extLst>
          </p:cNvPr>
          <p:cNvSpPr/>
          <p:nvPr/>
        </p:nvSpPr>
        <p:spPr>
          <a:xfrm>
            <a:off x="8884920" y="91440"/>
            <a:ext cx="172720" cy="172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35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AD86-6AF9-4DC1-A477-B751D90DAA2C}"/>
              </a:ext>
            </a:extLst>
          </p:cNvPr>
          <p:cNvSpPr>
            <a:spLocks noGrp="1"/>
          </p:cNvSpPr>
          <p:nvPr>
            <p:ph type="title"/>
          </p:nvPr>
        </p:nvSpPr>
        <p:spPr/>
        <p:txBody>
          <a:bodyPr>
            <a:normAutofit fontScale="90000"/>
          </a:bodyPr>
          <a:lstStyle/>
          <a:p>
            <a:r>
              <a:rPr lang="en-US" dirty="0"/>
              <a:t>Accreditation Process Overview </a:t>
            </a:r>
            <a:r>
              <a:rPr lang="en-US" sz="4000" dirty="0"/>
              <a:t>(for CHEA-recognized organizations)</a:t>
            </a:r>
            <a:endParaRPr lang="en-US" dirty="0"/>
          </a:p>
        </p:txBody>
      </p:sp>
      <p:sp>
        <p:nvSpPr>
          <p:cNvPr id="3" name="Content Placeholder 2">
            <a:extLst>
              <a:ext uri="{FF2B5EF4-FFF2-40B4-BE49-F238E27FC236}">
                <a16:creationId xmlns:a16="http://schemas.microsoft.com/office/drawing/2014/main" id="{AF0C08FD-3105-4E80-A4E2-719EEE8CA406}"/>
              </a:ext>
            </a:extLst>
          </p:cNvPr>
          <p:cNvSpPr>
            <a:spLocks noGrp="1"/>
          </p:cNvSpPr>
          <p:nvPr>
            <p:ph idx="1"/>
          </p:nvPr>
        </p:nvSpPr>
        <p:spPr/>
        <p:txBody>
          <a:bodyPr>
            <a:normAutofit lnSpcReduction="10000"/>
          </a:bodyPr>
          <a:lstStyle/>
          <a:p>
            <a:r>
              <a:rPr lang="en-US" dirty="0"/>
              <a:t>Both regional and specialized accrediting associations use this process.</a:t>
            </a:r>
          </a:p>
          <a:p>
            <a:pPr lvl="1"/>
            <a:r>
              <a:rPr lang="en-US" dirty="0"/>
              <a:t>Self study</a:t>
            </a:r>
          </a:p>
          <a:p>
            <a:pPr lvl="1"/>
            <a:r>
              <a:rPr lang="en-US" dirty="0"/>
              <a:t>Peer review</a:t>
            </a:r>
          </a:p>
          <a:p>
            <a:pPr lvl="1"/>
            <a:r>
              <a:rPr lang="en-US" dirty="0"/>
              <a:t>Site visit</a:t>
            </a:r>
          </a:p>
          <a:p>
            <a:pPr lvl="1"/>
            <a:r>
              <a:rPr lang="en-US" dirty="0"/>
              <a:t>Accreditor decision</a:t>
            </a:r>
          </a:p>
          <a:p>
            <a:pPr lvl="1"/>
            <a:r>
              <a:rPr lang="en-US" dirty="0"/>
              <a:t>Continuing review</a:t>
            </a:r>
          </a:p>
          <a:p>
            <a:endParaRPr lang="en-US" dirty="0"/>
          </a:p>
          <a:p>
            <a:r>
              <a:rPr lang="en-US" dirty="0"/>
              <a:t>Adapted from: Eaton, J. </a:t>
            </a:r>
            <a:r>
              <a:rPr lang="en-US" i="1" dirty="0"/>
              <a:t>An Overview of US Accreditation</a:t>
            </a:r>
            <a:r>
              <a:rPr lang="en-US" dirty="0"/>
              <a:t>. pp. 4-5 CHEA website.</a:t>
            </a:r>
          </a:p>
        </p:txBody>
      </p:sp>
      <p:sp>
        <p:nvSpPr>
          <p:cNvPr id="4" name="Oval 3">
            <a:extLst>
              <a:ext uri="{FF2B5EF4-FFF2-40B4-BE49-F238E27FC236}">
                <a16:creationId xmlns:a16="http://schemas.microsoft.com/office/drawing/2014/main" id="{47723710-CD45-4328-B7F9-39B497D69265}"/>
              </a:ext>
            </a:extLst>
          </p:cNvPr>
          <p:cNvSpPr/>
          <p:nvPr/>
        </p:nvSpPr>
        <p:spPr>
          <a:xfrm>
            <a:off x="8884920" y="91440"/>
            <a:ext cx="172720" cy="1727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16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4DE5-2EB4-4C22-8B20-8C5A07AAAA11}"/>
              </a:ext>
            </a:extLst>
          </p:cNvPr>
          <p:cNvSpPr>
            <a:spLocks noGrp="1"/>
          </p:cNvSpPr>
          <p:nvPr>
            <p:ph type="title"/>
          </p:nvPr>
        </p:nvSpPr>
        <p:spPr/>
        <p:txBody>
          <a:bodyPr/>
          <a:lstStyle/>
          <a:p>
            <a:r>
              <a:rPr lang="en-US" dirty="0">
                <a:sym typeface="Wingdings" panose="05000000000000000000" pitchFamily="2" charset="2"/>
              </a:rPr>
              <a:t> Self Study</a:t>
            </a:r>
            <a:endParaRPr lang="en-US" dirty="0"/>
          </a:p>
        </p:txBody>
      </p:sp>
      <p:sp>
        <p:nvSpPr>
          <p:cNvPr id="12" name="Content Placeholder 11">
            <a:extLst>
              <a:ext uri="{FF2B5EF4-FFF2-40B4-BE49-F238E27FC236}">
                <a16:creationId xmlns:a16="http://schemas.microsoft.com/office/drawing/2014/main" id="{5F4DF280-DAB1-42F7-A97A-B387F9354DB8}"/>
              </a:ext>
            </a:extLst>
          </p:cNvPr>
          <p:cNvSpPr>
            <a:spLocks noGrp="1"/>
          </p:cNvSpPr>
          <p:nvPr>
            <p:ph idx="1"/>
          </p:nvPr>
        </p:nvSpPr>
        <p:spPr/>
        <p:txBody>
          <a:bodyPr>
            <a:normAutofit fontScale="92500" lnSpcReduction="10000"/>
          </a:bodyPr>
          <a:lstStyle/>
          <a:p>
            <a:r>
              <a:rPr lang="en-US" dirty="0"/>
              <a:t>Institutions and programs prepare a written summary of performance, based on the standards of the relevant accrediting organization. </a:t>
            </a:r>
          </a:p>
          <a:p>
            <a:r>
              <a:rPr lang="en-US" dirty="0"/>
              <a:t>The self-study is expected to be an objective look at strengths and areas for improvement. </a:t>
            </a:r>
          </a:p>
          <a:p>
            <a:r>
              <a:rPr lang="en-US" dirty="0"/>
              <a:t>It is normal to mention areas where improvement is needed, and to state what is being done to make the situation better. </a:t>
            </a:r>
          </a:p>
          <a:p>
            <a:r>
              <a:rPr lang="en-US" dirty="0"/>
              <a:t>Institutions who do not identify and address areas of concern will likely face additional reporting requirements or stipulations.</a:t>
            </a:r>
          </a:p>
        </p:txBody>
      </p:sp>
      <p:sp>
        <p:nvSpPr>
          <p:cNvPr id="4" name="Oval 3">
            <a:extLst>
              <a:ext uri="{FF2B5EF4-FFF2-40B4-BE49-F238E27FC236}">
                <a16:creationId xmlns:a16="http://schemas.microsoft.com/office/drawing/2014/main" id="{C62813CF-23AC-4F95-96D1-966BBCA7E92E}"/>
              </a:ext>
            </a:extLst>
          </p:cNvPr>
          <p:cNvSpPr/>
          <p:nvPr/>
        </p:nvSpPr>
        <p:spPr>
          <a:xfrm>
            <a:off x="8884920" y="91440"/>
            <a:ext cx="172720" cy="1727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15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A7B6-B88E-4B88-A2A3-B5DF4883FE96}"/>
              </a:ext>
            </a:extLst>
          </p:cNvPr>
          <p:cNvSpPr>
            <a:spLocks noGrp="1"/>
          </p:cNvSpPr>
          <p:nvPr>
            <p:ph type="title"/>
          </p:nvPr>
        </p:nvSpPr>
        <p:spPr/>
        <p:txBody>
          <a:bodyPr/>
          <a:lstStyle/>
          <a:p>
            <a:r>
              <a:rPr lang="en-US" dirty="0">
                <a:sym typeface="Wingdings" panose="05000000000000000000" pitchFamily="2" charset="2"/>
              </a:rPr>
              <a:t> Peer Review</a:t>
            </a:r>
            <a:endParaRPr lang="en-US" dirty="0"/>
          </a:p>
        </p:txBody>
      </p:sp>
      <p:sp>
        <p:nvSpPr>
          <p:cNvPr id="3" name="Content Placeholder 2">
            <a:extLst>
              <a:ext uri="{FF2B5EF4-FFF2-40B4-BE49-F238E27FC236}">
                <a16:creationId xmlns:a16="http://schemas.microsoft.com/office/drawing/2014/main" id="{46C46876-0DD6-4879-8582-A3A22DF11F11}"/>
              </a:ext>
            </a:extLst>
          </p:cNvPr>
          <p:cNvSpPr>
            <a:spLocks noGrp="1"/>
          </p:cNvSpPr>
          <p:nvPr>
            <p:ph idx="1"/>
          </p:nvPr>
        </p:nvSpPr>
        <p:spPr/>
        <p:txBody>
          <a:bodyPr/>
          <a:lstStyle/>
          <a:p>
            <a:r>
              <a:rPr lang="en-US" dirty="0"/>
              <a:t>Accreditation review is conducted primarily by faculty and administrative peers in the profession. </a:t>
            </a:r>
          </a:p>
          <a:p>
            <a:r>
              <a:rPr lang="en-US" dirty="0"/>
              <a:t>These colleagues review the self-study and serve on visiting teams that review institutions and programs after the self-study is completed. </a:t>
            </a:r>
          </a:p>
          <a:p>
            <a:r>
              <a:rPr lang="en-US" dirty="0"/>
              <a:t>Peers constitute the majority of members of the accrediting commissions or boards that make judgments about accrediting status.  </a:t>
            </a:r>
          </a:p>
        </p:txBody>
      </p:sp>
      <p:sp>
        <p:nvSpPr>
          <p:cNvPr id="4" name="Oval 3">
            <a:extLst>
              <a:ext uri="{FF2B5EF4-FFF2-40B4-BE49-F238E27FC236}">
                <a16:creationId xmlns:a16="http://schemas.microsoft.com/office/drawing/2014/main" id="{A349B989-6F88-4EE3-B2AA-BD61AAA7E19C}"/>
              </a:ext>
            </a:extLst>
          </p:cNvPr>
          <p:cNvSpPr/>
          <p:nvPr/>
        </p:nvSpPr>
        <p:spPr>
          <a:xfrm>
            <a:off x="8884920" y="91440"/>
            <a:ext cx="172720" cy="1727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75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6588E-2D83-49AC-88D9-6B56A0BC4EF0}"/>
              </a:ext>
            </a:extLst>
          </p:cNvPr>
          <p:cNvSpPr>
            <a:spLocks noGrp="1"/>
          </p:cNvSpPr>
          <p:nvPr>
            <p:ph type="title"/>
          </p:nvPr>
        </p:nvSpPr>
        <p:spPr/>
        <p:txBody>
          <a:bodyPr/>
          <a:lstStyle/>
          <a:p>
            <a:r>
              <a:rPr lang="en-US" dirty="0">
                <a:sym typeface="Wingdings" panose="05000000000000000000" pitchFamily="2" charset="2"/>
              </a:rPr>
              <a:t> Site Visit</a:t>
            </a:r>
            <a:endParaRPr lang="en-US" dirty="0"/>
          </a:p>
        </p:txBody>
      </p:sp>
      <p:sp>
        <p:nvSpPr>
          <p:cNvPr id="3" name="Content Placeholder 2">
            <a:extLst>
              <a:ext uri="{FF2B5EF4-FFF2-40B4-BE49-F238E27FC236}">
                <a16:creationId xmlns:a16="http://schemas.microsoft.com/office/drawing/2014/main" id="{30C5AF87-B823-4126-8AFF-3885370D7A25}"/>
              </a:ext>
            </a:extLst>
          </p:cNvPr>
          <p:cNvSpPr>
            <a:spLocks noGrp="1"/>
          </p:cNvSpPr>
          <p:nvPr>
            <p:ph idx="1"/>
          </p:nvPr>
        </p:nvSpPr>
        <p:spPr/>
        <p:txBody>
          <a:bodyPr>
            <a:normAutofit lnSpcReduction="10000"/>
          </a:bodyPr>
          <a:lstStyle/>
          <a:p>
            <a:r>
              <a:rPr lang="en-US" dirty="0"/>
              <a:t>Accrediting organizations normally send a visiting team to review an institution or program. </a:t>
            </a:r>
          </a:p>
          <a:p>
            <a:r>
              <a:rPr lang="en-US" dirty="0"/>
              <a:t>The self-study provides the foundation for the team visit. The team usually receives the self-study and other documents 4-6 weeks before the site visit. </a:t>
            </a:r>
          </a:p>
          <a:p>
            <a:r>
              <a:rPr lang="en-US" dirty="0"/>
              <a:t>In addition to the peers described above, teams may also include public members (non-academics who have an interest in higher education). </a:t>
            </a:r>
          </a:p>
          <a:p>
            <a:r>
              <a:rPr lang="en-US" dirty="0"/>
              <a:t>All team members are volunteers and are generally not compensated. </a:t>
            </a:r>
          </a:p>
        </p:txBody>
      </p:sp>
      <p:sp>
        <p:nvSpPr>
          <p:cNvPr id="4" name="Oval 3">
            <a:extLst>
              <a:ext uri="{FF2B5EF4-FFF2-40B4-BE49-F238E27FC236}">
                <a16:creationId xmlns:a16="http://schemas.microsoft.com/office/drawing/2014/main" id="{66318320-7101-4E49-901A-5342130BF50F}"/>
              </a:ext>
            </a:extLst>
          </p:cNvPr>
          <p:cNvSpPr/>
          <p:nvPr/>
        </p:nvSpPr>
        <p:spPr>
          <a:xfrm>
            <a:off x="8884920" y="91440"/>
            <a:ext cx="172720" cy="172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96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356A-3977-46F3-88E5-7B4CA734685E}"/>
              </a:ext>
            </a:extLst>
          </p:cNvPr>
          <p:cNvSpPr>
            <a:spLocks noGrp="1"/>
          </p:cNvSpPr>
          <p:nvPr>
            <p:ph type="title"/>
          </p:nvPr>
        </p:nvSpPr>
        <p:spPr/>
        <p:txBody>
          <a:bodyPr/>
          <a:lstStyle/>
          <a:p>
            <a:r>
              <a:rPr lang="en-US" dirty="0">
                <a:sym typeface="Wingdings" panose="05000000000000000000" pitchFamily="2" charset="2"/>
              </a:rPr>
              <a:t> Accreditor Decision</a:t>
            </a:r>
            <a:endParaRPr lang="en-US" dirty="0"/>
          </a:p>
        </p:txBody>
      </p:sp>
      <p:sp>
        <p:nvSpPr>
          <p:cNvPr id="3" name="Content Placeholder 2">
            <a:extLst>
              <a:ext uri="{FF2B5EF4-FFF2-40B4-BE49-F238E27FC236}">
                <a16:creationId xmlns:a16="http://schemas.microsoft.com/office/drawing/2014/main" id="{72A05BC5-C426-4D9D-926F-10A53D028C48}"/>
              </a:ext>
            </a:extLst>
          </p:cNvPr>
          <p:cNvSpPr>
            <a:spLocks noGrp="1"/>
          </p:cNvSpPr>
          <p:nvPr>
            <p:ph idx="1"/>
          </p:nvPr>
        </p:nvSpPr>
        <p:spPr/>
        <p:txBody>
          <a:bodyPr>
            <a:normAutofit lnSpcReduction="10000"/>
          </a:bodyPr>
          <a:lstStyle/>
          <a:p>
            <a:r>
              <a:rPr lang="en-US" dirty="0"/>
              <a:t>Accrediting organizations have decision-making bodies (commissions) made up of administrators and faculty from institutions and programs, as well as public members. </a:t>
            </a:r>
          </a:p>
          <a:p>
            <a:r>
              <a:rPr lang="en-US" dirty="0"/>
              <a:t>These commissions may affirm accreditation for new institutions and programs, reaffirm accreditation for ongoing institutions and programs and deny accreditation to institutions and programs. </a:t>
            </a:r>
          </a:p>
          <a:p>
            <a:r>
              <a:rPr lang="en-US" dirty="0"/>
              <a:t>Accreditation may be granted for different lengths of time.</a:t>
            </a:r>
          </a:p>
        </p:txBody>
      </p:sp>
      <p:sp>
        <p:nvSpPr>
          <p:cNvPr id="4" name="Oval 3">
            <a:extLst>
              <a:ext uri="{FF2B5EF4-FFF2-40B4-BE49-F238E27FC236}">
                <a16:creationId xmlns:a16="http://schemas.microsoft.com/office/drawing/2014/main" id="{75A3E384-FDD2-42F8-8A23-D8116DB0FCDF}"/>
              </a:ext>
            </a:extLst>
          </p:cNvPr>
          <p:cNvSpPr/>
          <p:nvPr/>
        </p:nvSpPr>
        <p:spPr>
          <a:xfrm>
            <a:off x="8884920" y="91440"/>
            <a:ext cx="172720" cy="172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66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551B-8730-4FD9-A213-823356CDC6B3}"/>
              </a:ext>
            </a:extLst>
          </p:cNvPr>
          <p:cNvSpPr>
            <a:spLocks noGrp="1"/>
          </p:cNvSpPr>
          <p:nvPr>
            <p:ph type="title"/>
          </p:nvPr>
        </p:nvSpPr>
        <p:spPr/>
        <p:txBody>
          <a:bodyPr/>
          <a:lstStyle/>
          <a:p>
            <a:r>
              <a:rPr lang="en-US" dirty="0">
                <a:sym typeface="Wingdings" panose="05000000000000000000" pitchFamily="2" charset="2"/>
              </a:rPr>
              <a:t> Continuing Review</a:t>
            </a:r>
            <a:endParaRPr lang="en-US" dirty="0"/>
          </a:p>
        </p:txBody>
      </p:sp>
      <p:sp>
        <p:nvSpPr>
          <p:cNvPr id="3" name="Content Placeholder 2">
            <a:extLst>
              <a:ext uri="{FF2B5EF4-FFF2-40B4-BE49-F238E27FC236}">
                <a16:creationId xmlns:a16="http://schemas.microsoft.com/office/drawing/2014/main" id="{64E29498-EC2B-473C-925F-7D6565C7B25D}"/>
              </a:ext>
            </a:extLst>
          </p:cNvPr>
          <p:cNvSpPr>
            <a:spLocks noGrp="1"/>
          </p:cNvSpPr>
          <p:nvPr>
            <p:ph idx="1"/>
          </p:nvPr>
        </p:nvSpPr>
        <p:spPr/>
        <p:txBody>
          <a:bodyPr/>
          <a:lstStyle/>
          <a:p>
            <a:r>
              <a:rPr lang="en-US" dirty="0"/>
              <a:t>Institutions and programs continue to be reviewed over time. </a:t>
            </a:r>
          </a:p>
          <a:p>
            <a:r>
              <a:rPr lang="en-US" dirty="0"/>
              <a:t>They normally prepare a self-study and undergo a site visit each time.</a:t>
            </a:r>
          </a:p>
          <a:p>
            <a:r>
              <a:rPr lang="en-US" dirty="0"/>
              <a:t>The Higher Learning Commission (North Central States) is trying some innovative models. https://www.hlcommission.org/ Click on “Accreditation” to see the three different pathways that are available. </a:t>
            </a:r>
          </a:p>
          <a:p>
            <a:endParaRPr lang="en-US" dirty="0"/>
          </a:p>
          <a:p>
            <a:endParaRPr lang="en-US" dirty="0"/>
          </a:p>
        </p:txBody>
      </p:sp>
      <p:sp>
        <p:nvSpPr>
          <p:cNvPr id="4" name="Oval 3">
            <a:extLst>
              <a:ext uri="{FF2B5EF4-FFF2-40B4-BE49-F238E27FC236}">
                <a16:creationId xmlns:a16="http://schemas.microsoft.com/office/drawing/2014/main" id="{229FF747-522B-4F03-BF16-3A3FD3FF29DD}"/>
              </a:ext>
            </a:extLst>
          </p:cNvPr>
          <p:cNvSpPr/>
          <p:nvPr/>
        </p:nvSpPr>
        <p:spPr>
          <a:xfrm>
            <a:off x="8884920" y="91440"/>
            <a:ext cx="172720" cy="172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94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765A-9707-436E-B69B-FCF8B611AEF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BE3E0BB-398A-4790-A842-F11AABFDE6A9}"/>
              </a:ext>
            </a:extLst>
          </p:cNvPr>
          <p:cNvSpPr>
            <a:spLocks noGrp="1"/>
          </p:cNvSpPr>
          <p:nvPr>
            <p:ph idx="1"/>
          </p:nvPr>
        </p:nvSpPr>
        <p:spPr/>
        <p:txBody>
          <a:bodyPr>
            <a:normAutofit fontScale="92500" lnSpcReduction="20000"/>
          </a:bodyPr>
          <a:lstStyle/>
          <a:p>
            <a:r>
              <a:rPr lang="en-US" dirty="0"/>
              <a:t>Accreditation in the US is done by </a:t>
            </a:r>
            <a:r>
              <a:rPr lang="en-US" b="1" dirty="0"/>
              <a:t>independent agencies</a:t>
            </a:r>
            <a:r>
              <a:rPr lang="en-US" dirty="0"/>
              <a:t>, not the government. </a:t>
            </a:r>
          </a:p>
          <a:p>
            <a:r>
              <a:rPr lang="en-US" dirty="0"/>
              <a:t>Accreditation takes two forms:</a:t>
            </a:r>
          </a:p>
          <a:p>
            <a:pPr lvl="1"/>
            <a:r>
              <a:rPr lang="en-US" b="1" dirty="0"/>
              <a:t>Regional or national* </a:t>
            </a:r>
            <a:r>
              <a:rPr lang="en-US" dirty="0"/>
              <a:t>accreditation, for the </a:t>
            </a:r>
            <a:r>
              <a:rPr lang="en-US" b="1" dirty="0"/>
              <a:t>entire institution</a:t>
            </a:r>
          </a:p>
          <a:p>
            <a:pPr lvl="1"/>
            <a:r>
              <a:rPr lang="en-US" b="1" dirty="0"/>
              <a:t>Specialized </a:t>
            </a:r>
            <a:r>
              <a:rPr lang="en-US" dirty="0"/>
              <a:t>accreditation, for </a:t>
            </a:r>
            <a:r>
              <a:rPr lang="en-US" b="1" dirty="0"/>
              <a:t>specific programs</a:t>
            </a:r>
          </a:p>
          <a:p>
            <a:r>
              <a:rPr lang="en-US" dirty="0"/>
              <a:t>Accreditation is based on institutional mission.</a:t>
            </a:r>
          </a:p>
          <a:p>
            <a:r>
              <a:rPr lang="en-US" dirty="0"/>
              <a:t>Process: self-study, peer review, decision</a:t>
            </a:r>
          </a:p>
          <a:p>
            <a:r>
              <a:rPr lang="en-US" dirty="0"/>
              <a:t>And remember: US institutions award their own degrees.</a:t>
            </a:r>
          </a:p>
          <a:p>
            <a:pPr marL="0" indent="0">
              <a:buNone/>
            </a:pPr>
            <a:endParaRPr lang="en-US" sz="1700" dirty="0"/>
          </a:p>
          <a:p>
            <a:pPr marL="0" indent="0">
              <a:buNone/>
            </a:pPr>
            <a:r>
              <a:rPr lang="en-US" sz="1700" dirty="0"/>
              <a:t>*Note: National accreditors are typically focused on vocational or faith-based institutions; some of these accreditors have faced challenges in recent years.  We will focus on regional accreditors for this reason.</a:t>
            </a:r>
          </a:p>
        </p:txBody>
      </p:sp>
      <p:sp>
        <p:nvSpPr>
          <p:cNvPr id="4" name="Oval 3">
            <a:extLst>
              <a:ext uri="{FF2B5EF4-FFF2-40B4-BE49-F238E27FC236}">
                <a16:creationId xmlns:a16="http://schemas.microsoft.com/office/drawing/2014/main" id="{5976422A-D71F-44C1-AB69-5087F8B98F09}"/>
              </a:ext>
            </a:extLst>
          </p:cNvPr>
          <p:cNvSpPr/>
          <p:nvPr/>
        </p:nvSpPr>
        <p:spPr>
          <a:xfrm>
            <a:off x="8884920" y="91440"/>
            <a:ext cx="172720" cy="172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330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B2FE8-6F54-45B5-A6C9-8CFDBFFCD9E7}"/>
              </a:ext>
            </a:extLst>
          </p:cNvPr>
          <p:cNvSpPr>
            <a:spLocks noGrp="1"/>
          </p:cNvSpPr>
          <p:nvPr>
            <p:ph type="title"/>
          </p:nvPr>
        </p:nvSpPr>
        <p:spPr/>
        <p:txBody>
          <a:bodyPr/>
          <a:lstStyle/>
          <a:p>
            <a:r>
              <a:rPr lang="en-US" dirty="0"/>
              <a:t>Questions/Contact</a:t>
            </a:r>
          </a:p>
        </p:txBody>
      </p:sp>
      <p:sp>
        <p:nvSpPr>
          <p:cNvPr id="5" name="Content Placeholder 4">
            <a:extLst>
              <a:ext uri="{FF2B5EF4-FFF2-40B4-BE49-F238E27FC236}">
                <a16:creationId xmlns:a16="http://schemas.microsoft.com/office/drawing/2014/main" id="{DD200CA8-8FA3-4C90-B2EF-72E83EF7B43B}"/>
              </a:ext>
            </a:extLst>
          </p:cNvPr>
          <p:cNvSpPr>
            <a:spLocks noGrp="1"/>
          </p:cNvSpPr>
          <p:nvPr>
            <p:ph idx="1"/>
          </p:nvPr>
        </p:nvSpPr>
        <p:spPr/>
        <p:txBody>
          <a:bodyPr/>
          <a:lstStyle/>
          <a:p>
            <a:r>
              <a:rPr lang="en-US" dirty="0"/>
              <a:t>Dr. Mark Kretovics</a:t>
            </a:r>
          </a:p>
          <a:p>
            <a:r>
              <a:rPr lang="en-US" dirty="0"/>
              <a:t>Dr. Martha Merrill</a:t>
            </a:r>
          </a:p>
          <a:p>
            <a:r>
              <a:rPr lang="en-US" dirty="0"/>
              <a:t>Dr. Erica Eckert</a:t>
            </a:r>
          </a:p>
        </p:txBody>
      </p:sp>
    </p:spTree>
    <p:extLst>
      <p:ext uri="{BB962C8B-B14F-4D97-AF65-F5344CB8AC3E}">
        <p14:creationId xmlns:p14="http://schemas.microsoft.com/office/powerpoint/2010/main" val="159457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8ADE-4BDC-4626-92E2-D33B62866B62}"/>
              </a:ext>
            </a:extLst>
          </p:cNvPr>
          <p:cNvSpPr>
            <a:spLocks noGrp="1"/>
          </p:cNvSpPr>
          <p:nvPr>
            <p:ph type="title"/>
          </p:nvPr>
        </p:nvSpPr>
        <p:spPr/>
        <p:txBody>
          <a:bodyPr>
            <a:normAutofit fontScale="90000"/>
          </a:bodyPr>
          <a:lstStyle/>
          <a:p>
            <a:r>
              <a:rPr lang="en-US" dirty="0"/>
              <a:t>Postsecondary Education in the United States</a:t>
            </a:r>
          </a:p>
        </p:txBody>
      </p:sp>
      <p:sp>
        <p:nvSpPr>
          <p:cNvPr id="3" name="Content Placeholder 2">
            <a:extLst>
              <a:ext uri="{FF2B5EF4-FFF2-40B4-BE49-F238E27FC236}">
                <a16:creationId xmlns:a16="http://schemas.microsoft.com/office/drawing/2014/main" id="{0C187D4E-8B91-46E9-AA82-65943C5B7EE8}"/>
              </a:ext>
            </a:extLst>
          </p:cNvPr>
          <p:cNvSpPr>
            <a:spLocks noGrp="1"/>
          </p:cNvSpPr>
          <p:nvPr>
            <p:ph idx="1"/>
          </p:nvPr>
        </p:nvSpPr>
        <p:spPr/>
        <p:txBody>
          <a:bodyPr>
            <a:normAutofit fontScale="85000" lnSpcReduction="10000"/>
          </a:bodyPr>
          <a:lstStyle/>
          <a:p>
            <a:r>
              <a:rPr lang="en-US" dirty="0"/>
              <a:t>“Unlike most of the developed world, the United States has no single system of higher education controlled at the national level” (Kretovics &amp; Eckert, 2020, p. 19).</a:t>
            </a:r>
          </a:p>
          <a:p>
            <a:r>
              <a:rPr lang="en-US" dirty="0"/>
              <a:t>Colleges and universities (institutions) operate as independent entities, with authorization to deliver programs and services through permission from the state in which they are located.</a:t>
            </a:r>
          </a:p>
          <a:p>
            <a:r>
              <a:rPr lang="en-US" dirty="0"/>
              <a:t>Institutions can be state supported (public) or private.</a:t>
            </a:r>
          </a:p>
          <a:p>
            <a:r>
              <a:rPr lang="en-US" dirty="0"/>
              <a:t>Institutions are managed by a governing board, to whom the institutional leader (president or chancellor) reports.</a:t>
            </a:r>
          </a:p>
          <a:p>
            <a:r>
              <a:rPr lang="en-US" dirty="0"/>
              <a:t>Institutions have autonomy to create, manage, and change their curriculum (and this is usually in the charge of faculty).</a:t>
            </a:r>
          </a:p>
        </p:txBody>
      </p:sp>
      <p:sp>
        <p:nvSpPr>
          <p:cNvPr id="4" name="Oval 3">
            <a:extLst>
              <a:ext uri="{FF2B5EF4-FFF2-40B4-BE49-F238E27FC236}">
                <a16:creationId xmlns:a16="http://schemas.microsoft.com/office/drawing/2014/main" id="{2A1B85B6-1640-4FC1-8F8B-BCC6D9590BB1}"/>
              </a:ext>
            </a:extLst>
          </p:cNvPr>
          <p:cNvSpPr/>
          <p:nvPr/>
        </p:nvSpPr>
        <p:spPr>
          <a:xfrm>
            <a:off x="8884920" y="91440"/>
            <a:ext cx="172720" cy="172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24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ED2B-3102-445D-960B-4F27524EAE69}"/>
              </a:ext>
            </a:extLst>
          </p:cNvPr>
          <p:cNvSpPr>
            <a:spLocks noGrp="1"/>
          </p:cNvSpPr>
          <p:nvPr>
            <p:ph type="title"/>
          </p:nvPr>
        </p:nvSpPr>
        <p:spPr/>
        <p:txBody>
          <a:bodyPr/>
          <a:lstStyle/>
          <a:p>
            <a:r>
              <a:rPr lang="en-US" dirty="0"/>
              <a:t>Independent Accreditation</a:t>
            </a:r>
          </a:p>
        </p:txBody>
      </p:sp>
      <p:sp>
        <p:nvSpPr>
          <p:cNvPr id="3" name="Content Placeholder 2">
            <a:extLst>
              <a:ext uri="{FF2B5EF4-FFF2-40B4-BE49-F238E27FC236}">
                <a16:creationId xmlns:a16="http://schemas.microsoft.com/office/drawing/2014/main" id="{178D6F04-8803-4FF0-9479-B2CEC4D54459}"/>
              </a:ext>
            </a:extLst>
          </p:cNvPr>
          <p:cNvSpPr>
            <a:spLocks noGrp="1"/>
          </p:cNvSpPr>
          <p:nvPr>
            <p:ph idx="1"/>
          </p:nvPr>
        </p:nvSpPr>
        <p:spPr/>
        <p:txBody>
          <a:bodyPr>
            <a:normAutofit fontScale="92500" lnSpcReduction="10000"/>
          </a:bodyPr>
          <a:lstStyle/>
          <a:p>
            <a:r>
              <a:rPr lang="en-US" dirty="0"/>
              <a:t>Accreditation in the US is done by independent agencies, not the government.</a:t>
            </a:r>
          </a:p>
          <a:p>
            <a:r>
              <a:rPr lang="en-US" dirty="0"/>
              <a:t>US institutions do not have to seek accreditation, but they are prevented from engaging in certain benefits if they do not hold accreditation from a recognized “regional accreditor.”</a:t>
            </a:r>
          </a:p>
          <a:p>
            <a:r>
              <a:rPr lang="en-US" dirty="0"/>
              <a:t>US Department of Education (Accreditor recognition criteria and process)</a:t>
            </a:r>
          </a:p>
          <a:p>
            <a:pPr lvl="1"/>
            <a:r>
              <a:rPr lang="en-US" dirty="0">
                <a:hlinkClick r:id="rId2"/>
              </a:rPr>
              <a:t>https://www.ed.gov/accreditation</a:t>
            </a:r>
            <a:r>
              <a:rPr lang="en-US" dirty="0"/>
              <a:t> </a:t>
            </a:r>
          </a:p>
          <a:p>
            <a:r>
              <a:rPr lang="en-US" dirty="0"/>
              <a:t>Council on Higher Education Accreditation</a:t>
            </a:r>
          </a:p>
          <a:p>
            <a:pPr lvl="1"/>
            <a:r>
              <a:rPr lang="en-US" dirty="0">
                <a:hlinkClick r:id="rId3"/>
              </a:rPr>
              <a:t>https://www.chea.org/</a:t>
            </a:r>
            <a:r>
              <a:rPr lang="en-US" dirty="0"/>
              <a:t>  </a:t>
            </a:r>
          </a:p>
        </p:txBody>
      </p:sp>
      <p:sp>
        <p:nvSpPr>
          <p:cNvPr id="4" name="Oval 3">
            <a:extLst>
              <a:ext uri="{FF2B5EF4-FFF2-40B4-BE49-F238E27FC236}">
                <a16:creationId xmlns:a16="http://schemas.microsoft.com/office/drawing/2014/main" id="{3E1FC306-1170-4E98-8305-0620289DA4F7}"/>
              </a:ext>
            </a:extLst>
          </p:cNvPr>
          <p:cNvSpPr/>
          <p:nvPr/>
        </p:nvSpPr>
        <p:spPr>
          <a:xfrm>
            <a:off x="8884920" y="91440"/>
            <a:ext cx="172720" cy="172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07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A20E5A8-C12E-4BEC-8991-A81494AA3113}"/>
              </a:ext>
            </a:extLst>
          </p:cNvPr>
          <p:cNvSpPr/>
          <p:nvPr/>
        </p:nvSpPr>
        <p:spPr>
          <a:xfrm>
            <a:off x="6778475" y="4838024"/>
            <a:ext cx="2175425" cy="1183975"/>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8CD74-95AB-4579-AB0B-3C4D385B9D33}"/>
              </a:ext>
            </a:extLst>
          </p:cNvPr>
          <p:cNvSpPr>
            <a:spLocks noGrp="1"/>
          </p:cNvSpPr>
          <p:nvPr>
            <p:ph type="title"/>
          </p:nvPr>
        </p:nvSpPr>
        <p:spPr/>
        <p:txBody>
          <a:bodyPr/>
          <a:lstStyle/>
          <a:p>
            <a:r>
              <a:rPr lang="en-US" dirty="0"/>
              <a:t>Accreditation Structure</a:t>
            </a:r>
          </a:p>
        </p:txBody>
      </p:sp>
      <p:graphicFrame>
        <p:nvGraphicFramePr>
          <p:cNvPr id="7" name="Content Placeholder 6">
            <a:extLst>
              <a:ext uri="{FF2B5EF4-FFF2-40B4-BE49-F238E27FC236}">
                <a16:creationId xmlns:a16="http://schemas.microsoft.com/office/drawing/2014/main" id="{D0DF9B7D-D9FA-4E9E-92ED-AA6FD2146F11}"/>
              </a:ext>
            </a:extLst>
          </p:cNvPr>
          <p:cNvGraphicFramePr>
            <a:graphicFrameLocks noGrp="1"/>
          </p:cNvGraphicFramePr>
          <p:nvPr>
            <p:ph idx="1"/>
            <p:extLst>
              <p:ext uri="{D42A27DB-BD31-4B8C-83A1-F6EECF244321}">
                <p14:modId xmlns:p14="http://schemas.microsoft.com/office/powerpoint/2010/main" val="473360187"/>
              </p:ext>
            </p:extLst>
          </p:nvPr>
        </p:nvGraphicFramePr>
        <p:xfrm>
          <a:off x="628650" y="1825625"/>
          <a:ext cx="7886700" cy="4135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rrow: Curved Left 9">
            <a:extLst>
              <a:ext uri="{FF2B5EF4-FFF2-40B4-BE49-F238E27FC236}">
                <a16:creationId xmlns:a16="http://schemas.microsoft.com/office/drawing/2014/main" id="{14DB6810-9C10-40C2-8CA8-5AF355D8E006}"/>
              </a:ext>
            </a:extLst>
          </p:cNvPr>
          <p:cNvSpPr/>
          <p:nvPr/>
        </p:nvSpPr>
        <p:spPr>
          <a:xfrm rot="20001677">
            <a:off x="6161312" y="1938514"/>
            <a:ext cx="1088572" cy="2471057"/>
          </a:xfrm>
          <a:prstGeom prst="curvedLeftArrow">
            <a:avLst>
              <a:gd name="adj1" fmla="val 37194"/>
              <a:gd name="adj2" fmla="val 56048"/>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1" name="Arrow: Curved Left 10">
            <a:extLst>
              <a:ext uri="{FF2B5EF4-FFF2-40B4-BE49-F238E27FC236}">
                <a16:creationId xmlns:a16="http://schemas.microsoft.com/office/drawing/2014/main" id="{945C3E23-A692-4166-B68D-540C9880F87E}"/>
              </a:ext>
            </a:extLst>
          </p:cNvPr>
          <p:cNvSpPr/>
          <p:nvPr/>
        </p:nvSpPr>
        <p:spPr>
          <a:xfrm rot="1598323" flipH="1">
            <a:off x="1894115" y="1938514"/>
            <a:ext cx="1088572" cy="2471057"/>
          </a:xfrm>
          <a:prstGeom prst="curvedLeftArrow">
            <a:avLst>
              <a:gd name="adj1" fmla="val 37194"/>
              <a:gd name="adj2" fmla="val 56048"/>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2" name="Arrow: Curved Left 11">
            <a:extLst>
              <a:ext uri="{FF2B5EF4-FFF2-40B4-BE49-F238E27FC236}">
                <a16:creationId xmlns:a16="http://schemas.microsoft.com/office/drawing/2014/main" id="{B3CF1243-6D6D-43CD-9FF4-0CDC24A6AB4D}"/>
              </a:ext>
            </a:extLst>
          </p:cNvPr>
          <p:cNvSpPr/>
          <p:nvPr/>
        </p:nvSpPr>
        <p:spPr>
          <a:xfrm rot="16200000" flipH="1">
            <a:off x="4061262" y="4451441"/>
            <a:ext cx="1088572" cy="3572294"/>
          </a:xfrm>
          <a:prstGeom prst="curvedLeftArrow">
            <a:avLst>
              <a:gd name="adj1" fmla="val 37194"/>
              <a:gd name="adj2" fmla="val 56048"/>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2C882C74-BE6C-4350-8BA7-CA3B8C2E84EF}"/>
              </a:ext>
            </a:extLst>
          </p:cNvPr>
          <p:cNvSpPr txBox="1"/>
          <p:nvPr/>
        </p:nvSpPr>
        <p:spPr>
          <a:xfrm rot="3880919">
            <a:off x="6454450" y="2439021"/>
            <a:ext cx="2298849" cy="738664"/>
          </a:xfrm>
          <a:prstGeom prst="rect">
            <a:avLst/>
          </a:prstGeom>
          <a:noFill/>
        </p:spPr>
        <p:txBody>
          <a:bodyPr wrap="square" rtlCol="0">
            <a:spAutoFit/>
          </a:bodyPr>
          <a:lstStyle/>
          <a:p>
            <a:pPr algn="ctr"/>
            <a:r>
              <a:rPr lang="en-US" sz="1400" dirty="0"/>
              <a:t>Recognize/Approve </a:t>
            </a:r>
            <a:br>
              <a:rPr lang="en-US" sz="1400" dirty="0"/>
            </a:br>
            <a:r>
              <a:rPr lang="en-US" sz="1400" dirty="0"/>
              <a:t>(via US Department of Education (USDE))</a:t>
            </a:r>
          </a:p>
        </p:txBody>
      </p:sp>
      <p:sp>
        <p:nvSpPr>
          <p:cNvPr id="14" name="TextBox 13">
            <a:extLst>
              <a:ext uri="{FF2B5EF4-FFF2-40B4-BE49-F238E27FC236}">
                <a16:creationId xmlns:a16="http://schemas.microsoft.com/office/drawing/2014/main" id="{2B5A156E-86B9-4840-AC9C-3975CC4D1E1A}"/>
              </a:ext>
            </a:extLst>
          </p:cNvPr>
          <p:cNvSpPr txBox="1"/>
          <p:nvPr/>
        </p:nvSpPr>
        <p:spPr>
          <a:xfrm rot="17719081" flipH="1">
            <a:off x="592229" y="2410434"/>
            <a:ext cx="1965962" cy="738664"/>
          </a:xfrm>
          <a:prstGeom prst="rect">
            <a:avLst/>
          </a:prstGeom>
          <a:noFill/>
        </p:spPr>
        <p:txBody>
          <a:bodyPr wrap="square" rtlCol="0">
            <a:spAutoFit/>
          </a:bodyPr>
          <a:lstStyle/>
          <a:p>
            <a:pPr algn="ctr"/>
            <a:r>
              <a:rPr lang="en-US" sz="1400" dirty="0"/>
              <a:t>Delegate power of education regulation to state governments</a:t>
            </a:r>
          </a:p>
        </p:txBody>
      </p:sp>
      <p:sp>
        <p:nvSpPr>
          <p:cNvPr id="16" name="TextBox 15">
            <a:extLst>
              <a:ext uri="{FF2B5EF4-FFF2-40B4-BE49-F238E27FC236}">
                <a16:creationId xmlns:a16="http://schemas.microsoft.com/office/drawing/2014/main" id="{C3E573A7-81CD-461D-A3B9-30A6D0BB8EA7}"/>
              </a:ext>
            </a:extLst>
          </p:cNvPr>
          <p:cNvSpPr txBox="1"/>
          <p:nvPr/>
        </p:nvSpPr>
        <p:spPr>
          <a:xfrm>
            <a:off x="3629404" y="5740679"/>
            <a:ext cx="1885192" cy="954107"/>
          </a:xfrm>
          <a:prstGeom prst="rect">
            <a:avLst/>
          </a:prstGeom>
          <a:noFill/>
        </p:spPr>
        <p:txBody>
          <a:bodyPr wrap="square" rtlCol="0">
            <a:spAutoFit/>
          </a:bodyPr>
          <a:lstStyle/>
          <a:p>
            <a:pPr algn="ctr"/>
            <a:r>
              <a:rPr lang="en-US" sz="1400" dirty="0"/>
              <a:t>Regulate institutional requirements related to obtaining accreditation</a:t>
            </a:r>
          </a:p>
        </p:txBody>
      </p:sp>
      <p:sp>
        <p:nvSpPr>
          <p:cNvPr id="17" name="TextBox 16">
            <a:extLst>
              <a:ext uri="{FF2B5EF4-FFF2-40B4-BE49-F238E27FC236}">
                <a16:creationId xmlns:a16="http://schemas.microsoft.com/office/drawing/2014/main" id="{AD80B70A-EC52-4A84-9C7A-990FD768DF46}"/>
              </a:ext>
            </a:extLst>
          </p:cNvPr>
          <p:cNvSpPr txBox="1"/>
          <p:nvPr/>
        </p:nvSpPr>
        <p:spPr>
          <a:xfrm>
            <a:off x="6872946" y="4838024"/>
            <a:ext cx="2080954" cy="1169551"/>
          </a:xfrm>
          <a:prstGeom prst="rect">
            <a:avLst/>
          </a:prstGeom>
          <a:noFill/>
        </p:spPr>
        <p:txBody>
          <a:bodyPr wrap="square" rtlCol="0">
            <a:spAutoFit/>
          </a:bodyPr>
          <a:lstStyle/>
          <a:p>
            <a:pPr algn="ctr"/>
            <a:r>
              <a:rPr lang="en-US" sz="1400" dirty="0"/>
              <a:t>Set standards aligned with USDE (and CHEA) requirements, review institutions, render judgements/decisions</a:t>
            </a:r>
          </a:p>
        </p:txBody>
      </p:sp>
      <p:sp>
        <p:nvSpPr>
          <p:cNvPr id="15" name="Oval 14">
            <a:extLst>
              <a:ext uri="{FF2B5EF4-FFF2-40B4-BE49-F238E27FC236}">
                <a16:creationId xmlns:a16="http://schemas.microsoft.com/office/drawing/2014/main" id="{166D0D12-B313-4817-B5E7-EA8018CC60B8}"/>
              </a:ext>
            </a:extLst>
          </p:cNvPr>
          <p:cNvSpPr/>
          <p:nvPr/>
        </p:nvSpPr>
        <p:spPr>
          <a:xfrm>
            <a:off x="8884920" y="91440"/>
            <a:ext cx="172720" cy="172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45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644B-DE33-471A-AB81-4DEDB12E2350}"/>
              </a:ext>
            </a:extLst>
          </p:cNvPr>
          <p:cNvSpPr>
            <a:spLocks noGrp="1"/>
          </p:cNvSpPr>
          <p:nvPr>
            <p:ph type="title"/>
          </p:nvPr>
        </p:nvSpPr>
        <p:spPr/>
        <p:txBody>
          <a:bodyPr/>
          <a:lstStyle/>
          <a:p>
            <a:r>
              <a:rPr lang="en-US" dirty="0"/>
              <a:t>Accreditor Recognition</a:t>
            </a:r>
          </a:p>
        </p:txBody>
      </p:sp>
      <p:sp>
        <p:nvSpPr>
          <p:cNvPr id="3" name="Content Placeholder 2">
            <a:extLst>
              <a:ext uri="{FF2B5EF4-FFF2-40B4-BE49-F238E27FC236}">
                <a16:creationId xmlns:a16="http://schemas.microsoft.com/office/drawing/2014/main" id="{EFFF285F-2617-471B-A518-B40A8D2D3FDE}"/>
              </a:ext>
            </a:extLst>
          </p:cNvPr>
          <p:cNvSpPr>
            <a:spLocks noGrp="1"/>
          </p:cNvSpPr>
          <p:nvPr>
            <p:ph idx="1"/>
          </p:nvPr>
        </p:nvSpPr>
        <p:spPr/>
        <p:txBody>
          <a:bodyPr>
            <a:normAutofit lnSpcReduction="10000"/>
          </a:bodyPr>
          <a:lstStyle/>
          <a:p>
            <a:r>
              <a:rPr lang="en-US" dirty="0"/>
              <a:t>Council on Higher Education Accreditation</a:t>
            </a:r>
          </a:p>
          <a:p>
            <a:pPr lvl="1"/>
            <a:r>
              <a:rPr lang="en-US" dirty="0"/>
              <a:t>Member organization that advocates for quality assurance in postsecondary education.  It reviews accreditors for quality (standards, processes, policies)</a:t>
            </a:r>
          </a:p>
          <a:p>
            <a:pPr lvl="1"/>
            <a:r>
              <a:rPr lang="en-US" dirty="0"/>
              <a:t>Agencies it recognizes: </a:t>
            </a:r>
            <a:r>
              <a:rPr lang="en-US" dirty="0">
                <a:hlinkClick r:id="rId2"/>
              </a:rPr>
              <a:t>https://www.chea.org/chea-recognized-organizations</a:t>
            </a:r>
            <a:endParaRPr lang="en-US" dirty="0"/>
          </a:p>
          <a:p>
            <a:r>
              <a:rPr lang="en-US" dirty="0"/>
              <a:t>US Department of Education</a:t>
            </a:r>
          </a:p>
          <a:p>
            <a:pPr lvl="1"/>
            <a:r>
              <a:rPr lang="en-US" dirty="0"/>
              <a:t>A federal agency charged with promoting and regulating primary, secondary, postsecondary, and technical education programs. It manages federal financial aid and other programs to help students gain access to a postsecondary education.</a:t>
            </a:r>
          </a:p>
        </p:txBody>
      </p:sp>
      <p:sp>
        <p:nvSpPr>
          <p:cNvPr id="5" name="Oval 4">
            <a:extLst>
              <a:ext uri="{FF2B5EF4-FFF2-40B4-BE49-F238E27FC236}">
                <a16:creationId xmlns:a16="http://schemas.microsoft.com/office/drawing/2014/main" id="{E70860B7-F219-4C58-98EA-46AD94BD87EF}"/>
              </a:ext>
            </a:extLst>
          </p:cNvPr>
          <p:cNvSpPr/>
          <p:nvPr/>
        </p:nvSpPr>
        <p:spPr>
          <a:xfrm>
            <a:off x="8884920" y="91440"/>
            <a:ext cx="172720" cy="1727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81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CFD97-AD7E-42D5-9402-3A52A25CCDE2}"/>
              </a:ext>
            </a:extLst>
          </p:cNvPr>
          <p:cNvSpPr>
            <a:spLocks noGrp="1"/>
          </p:cNvSpPr>
          <p:nvPr>
            <p:ph type="title"/>
          </p:nvPr>
        </p:nvSpPr>
        <p:spPr/>
        <p:txBody>
          <a:bodyPr/>
          <a:lstStyle/>
          <a:p>
            <a:r>
              <a:rPr lang="en-US" dirty="0"/>
              <a:t>Accreditor Types: Regional</a:t>
            </a:r>
          </a:p>
        </p:txBody>
      </p:sp>
      <p:sp>
        <p:nvSpPr>
          <p:cNvPr id="3" name="Content Placeholder 2">
            <a:extLst>
              <a:ext uri="{FF2B5EF4-FFF2-40B4-BE49-F238E27FC236}">
                <a16:creationId xmlns:a16="http://schemas.microsoft.com/office/drawing/2014/main" id="{DE724B0D-879D-4EAA-ACB8-A6F456B1B2C6}"/>
              </a:ext>
            </a:extLst>
          </p:cNvPr>
          <p:cNvSpPr>
            <a:spLocks noGrp="1"/>
          </p:cNvSpPr>
          <p:nvPr>
            <p:ph idx="1"/>
          </p:nvPr>
        </p:nvSpPr>
        <p:spPr/>
        <p:txBody>
          <a:bodyPr>
            <a:normAutofit fontScale="92500" lnSpcReduction="20000"/>
          </a:bodyPr>
          <a:lstStyle/>
          <a:p>
            <a:r>
              <a:rPr lang="en-US" dirty="0"/>
              <a:t>Regional accreditation for the entire institution is required for access to federal student financial aid, state financial aid, and for specialized accreditation.</a:t>
            </a:r>
          </a:p>
          <a:p>
            <a:r>
              <a:rPr lang="en-US" i="1" dirty="0"/>
              <a:t>National accreditors also accredit the entire institution, like regional accreditors; their focus is simply different.</a:t>
            </a:r>
          </a:p>
          <a:p>
            <a:r>
              <a:rPr lang="en-US" dirty="0"/>
              <a:t>Regional accreditation emerged in the 1880s to ensure college and university quality as regional (location-based) organizations; membership was optional.</a:t>
            </a:r>
          </a:p>
          <a:p>
            <a:r>
              <a:rPr lang="en-US" dirty="0"/>
              <a:t>Regional accreditors became more prominent after the Higher Education Act of 1965, which required institutions hold accreditation before students could use federal grants and loans (financial aid) to defray their cost of attendance.</a:t>
            </a:r>
          </a:p>
        </p:txBody>
      </p:sp>
      <p:sp>
        <p:nvSpPr>
          <p:cNvPr id="4" name="Oval 3">
            <a:extLst>
              <a:ext uri="{FF2B5EF4-FFF2-40B4-BE49-F238E27FC236}">
                <a16:creationId xmlns:a16="http://schemas.microsoft.com/office/drawing/2014/main" id="{6C267961-8794-4456-860B-9DF798076F0D}"/>
              </a:ext>
            </a:extLst>
          </p:cNvPr>
          <p:cNvSpPr/>
          <p:nvPr/>
        </p:nvSpPr>
        <p:spPr>
          <a:xfrm>
            <a:off x="8884920" y="91440"/>
            <a:ext cx="172720" cy="1727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16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CFD97-AD7E-42D5-9402-3A52A25CCDE2}"/>
              </a:ext>
            </a:extLst>
          </p:cNvPr>
          <p:cNvSpPr>
            <a:spLocks noGrp="1"/>
          </p:cNvSpPr>
          <p:nvPr>
            <p:ph type="title"/>
          </p:nvPr>
        </p:nvSpPr>
        <p:spPr/>
        <p:txBody>
          <a:bodyPr/>
          <a:lstStyle/>
          <a:p>
            <a:r>
              <a:rPr lang="en-US" dirty="0"/>
              <a:t>Accreditor Types: Regional</a:t>
            </a:r>
          </a:p>
        </p:txBody>
      </p:sp>
      <p:sp>
        <p:nvSpPr>
          <p:cNvPr id="3" name="Content Placeholder 2">
            <a:extLst>
              <a:ext uri="{FF2B5EF4-FFF2-40B4-BE49-F238E27FC236}">
                <a16:creationId xmlns:a16="http://schemas.microsoft.com/office/drawing/2014/main" id="{DE724B0D-879D-4EAA-ACB8-A6F456B1B2C6}"/>
              </a:ext>
            </a:extLst>
          </p:cNvPr>
          <p:cNvSpPr>
            <a:spLocks noGrp="1"/>
          </p:cNvSpPr>
          <p:nvPr>
            <p:ph idx="1"/>
          </p:nvPr>
        </p:nvSpPr>
        <p:spPr/>
        <p:txBody>
          <a:bodyPr>
            <a:normAutofit fontScale="92500" lnSpcReduction="20000"/>
          </a:bodyPr>
          <a:lstStyle/>
          <a:p>
            <a:r>
              <a:rPr lang="en-US" dirty="0"/>
              <a:t>Regional accreditors review the entire institution (academic programs, student services, resources (personnel and financial), governance, and planning).</a:t>
            </a:r>
          </a:p>
          <a:p>
            <a:r>
              <a:rPr lang="en-US" dirty="0"/>
              <a:t>Examples accreditors include: Higher Learning Commission (HLC), Middle States Commission on Higher Education (MSCHE), Southern Association of Colleges and Schools Commission on Colleges (SACSCOC) </a:t>
            </a:r>
          </a:p>
          <a:p>
            <a:r>
              <a:rPr lang="en-US" dirty="0"/>
              <a:t>Recent rule changes have removed regional barriers.</a:t>
            </a:r>
          </a:p>
          <a:p>
            <a:r>
              <a:rPr lang="en-US" dirty="0"/>
              <a:t>See: Elaine El-</a:t>
            </a:r>
            <a:r>
              <a:rPr lang="en-US" dirty="0" err="1"/>
              <a:t>Khawas</a:t>
            </a:r>
            <a:r>
              <a:rPr lang="en-US" dirty="0"/>
              <a:t> 2001 Accreditation in the USA </a:t>
            </a:r>
            <a:r>
              <a:rPr lang="en-US" dirty="0">
                <a:hlinkClick r:id="rId2"/>
              </a:rPr>
              <a:t>http://unesdoc.unesco.org/images/0012/001292/129295e.pdf</a:t>
            </a:r>
            <a:r>
              <a:rPr lang="en-US" dirty="0"/>
              <a:t> </a:t>
            </a:r>
          </a:p>
        </p:txBody>
      </p:sp>
      <p:sp>
        <p:nvSpPr>
          <p:cNvPr id="4" name="Oval 3">
            <a:extLst>
              <a:ext uri="{FF2B5EF4-FFF2-40B4-BE49-F238E27FC236}">
                <a16:creationId xmlns:a16="http://schemas.microsoft.com/office/drawing/2014/main" id="{C36D70BE-D84B-45D4-BA4A-DEC3C23FAF7B}"/>
              </a:ext>
            </a:extLst>
          </p:cNvPr>
          <p:cNvSpPr/>
          <p:nvPr/>
        </p:nvSpPr>
        <p:spPr>
          <a:xfrm>
            <a:off x="8884920" y="91440"/>
            <a:ext cx="172720" cy="1727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4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CFD97-AD7E-42D5-9402-3A52A25CCDE2}"/>
              </a:ext>
            </a:extLst>
          </p:cNvPr>
          <p:cNvSpPr>
            <a:spLocks noGrp="1"/>
          </p:cNvSpPr>
          <p:nvPr>
            <p:ph type="title"/>
          </p:nvPr>
        </p:nvSpPr>
        <p:spPr/>
        <p:txBody>
          <a:bodyPr/>
          <a:lstStyle/>
          <a:p>
            <a:r>
              <a:rPr lang="en-US" dirty="0"/>
              <a:t>Accreditor Types: Specialized</a:t>
            </a:r>
          </a:p>
        </p:txBody>
      </p:sp>
      <p:sp>
        <p:nvSpPr>
          <p:cNvPr id="3" name="Content Placeholder 2">
            <a:extLst>
              <a:ext uri="{FF2B5EF4-FFF2-40B4-BE49-F238E27FC236}">
                <a16:creationId xmlns:a16="http://schemas.microsoft.com/office/drawing/2014/main" id="{DE724B0D-879D-4EAA-ACB8-A6F456B1B2C6}"/>
              </a:ext>
            </a:extLst>
          </p:cNvPr>
          <p:cNvSpPr>
            <a:spLocks noGrp="1"/>
          </p:cNvSpPr>
          <p:nvPr>
            <p:ph idx="1"/>
          </p:nvPr>
        </p:nvSpPr>
        <p:spPr/>
        <p:txBody>
          <a:bodyPr>
            <a:normAutofit fontScale="92500" lnSpcReduction="20000"/>
          </a:bodyPr>
          <a:lstStyle/>
          <a:p>
            <a:r>
              <a:rPr lang="en-US" sz="2400" dirty="0"/>
              <a:t>Specialized accreditation is for specific programs, not the institution.</a:t>
            </a:r>
          </a:p>
          <a:p>
            <a:r>
              <a:rPr lang="en-US" sz="2400" dirty="0"/>
              <a:t>Specialized accreditors typically focus on a single discipline.</a:t>
            </a:r>
          </a:p>
          <a:p>
            <a:r>
              <a:rPr lang="en-US" sz="2400" dirty="0"/>
              <a:t>Specialized accreditation is required for most “licensed professions.”</a:t>
            </a:r>
          </a:p>
          <a:p>
            <a:pPr lvl="1"/>
            <a:r>
              <a:rPr lang="en-US" sz="1800" dirty="0"/>
              <a:t>Example Disciplines: teaching, law, medicine, and pharmacy.</a:t>
            </a:r>
          </a:p>
          <a:p>
            <a:pPr lvl="1"/>
            <a:r>
              <a:rPr lang="en-US" sz="1800" dirty="0"/>
              <a:t>Example accreditors: Council for the Accreditation of Educator Preparation (CAEP), American Bar Association (ABA), Commission on Collegiate Nursing Education (CCNE), Accreditation Council for Pharmacy Education (ACPE), Liaison Committee on Medical Education (LCME-AMA).</a:t>
            </a:r>
          </a:p>
          <a:p>
            <a:r>
              <a:rPr lang="en-US" sz="2400" dirty="0"/>
              <a:t>Specialized accreditation is optional in other career fields, such as business. </a:t>
            </a:r>
          </a:p>
          <a:p>
            <a:pPr lvl="1"/>
            <a:r>
              <a:rPr lang="en-US" sz="1800" dirty="0"/>
              <a:t>Examples accreditors: AACSB International (Business), Commission on Sport Management Accreditation (COSMA), Council of Accreditation, Parks, Recreation, Tourism, and Related Professions  (</a:t>
            </a:r>
            <a:r>
              <a:rPr lang="en-US" sz="1800" dirty="0" err="1"/>
              <a:t>CoAPRT</a:t>
            </a:r>
            <a:r>
              <a:rPr lang="en-US" sz="1800" dirty="0"/>
              <a:t>), and Accreditation Commission for Programs in Hospitality Administration (ACPHA).</a:t>
            </a:r>
          </a:p>
        </p:txBody>
      </p:sp>
      <p:sp>
        <p:nvSpPr>
          <p:cNvPr id="4" name="Oval 3">
            <a:extLst>
              <a:ext uri="{FF2B5EF4-FFF2-40B4-BE49-F238E27FC236}">
                <a16:creationId xmlns:a16="http://schemas.microsoft.com/office/drawing/2014/main" id="{96EF7CC9-53D3-41DF-89FB-B8BE73F005FA}"/>
              </a:ext>
            </a:extLst>
          </p:cNvPr>
          <p:cNvSpPr/>
          <p:nvPr/>
        </p:nvSpPr>
        <p:spPr>
          <a:xfrm>
            <a:off x="8884920" y="91440"/>
            <a:ext cx="172720" cy="172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329070"/>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TotalTime>
  <Words>1585</Words>
  <Application>Microsoft Office PowerPoint</Application>
  <PresentationFormat>On-screen Show (4:3)</PresentationFormat>
  <Paragraphs>125</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Office Theme</vt:lpstr>
      <vt:lpstr>Accreditation Structures in the United States</vt:lpstr>
      <vt:lpstr>Introduction</vt:lpstr>
      <vt:lpstr>Postsecondary Education in the United States</vt:lpstr>
      <vt:lpstr>Independent Accreditation</vt:lpstr>
      <vt:lpstr>Accreditation Structure</vt:lpstr>
      <vt:lpstr>Accreditor Recognition</vt:lpstr>
      <vt:lpstr>Accreditor Types: Regional</vt:lpstr>
      <vt:lpstr>Accreditor Types: Regional</vt:lpstr>
      <vt:lpstr>Accreditor Types: Specialized</vt:lpstr>
      <vt:lpstr>Are all programs accredited?</vt:lpstr>
      <vt:lpstr>History of US Accreditation</vt:lpstr>
      <vt:lpstr>Example Criteria - Mission</vt:lpstr>
      <vt:lpstr>Example Criteria: HLC</vt:lpstr>
      <vt:lpstr>Accreditation Process Overview (for CHEA-recognized organizations)</vt:lpstr>
      <vt:lpstr> Self Study</vt:lpstr>
      <vt:lpstr> Peer Review</vt:lpstr>
      <vt:lpstr> Site Visit</vt:lpstr>
      <vt:lpstr> Accreditor Decision</vt:lpstr>
      <vt:lpstr> Continuing Review</vt:lpstr>
      <vt:lpstr>Questions/Contact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Structures in the United States</dc:title>
  <dc:creator>ECKERT, ERICA</dc:creator>
  <cp:lastModifiedBy>ECKERT, ERICA</cp:lastModifiedBy>
  <cp:revision>24</cp:revision>
  <dcterms:created xsi:type="dcterms:W3CDTF">2020-05-26T12:26:50Z</dcterms:created>
  <dcterms:modified xsi:type="dcterms:W3CDTF">2020-06-08T17:28:49Z</dcterms:modified>
</cp:coreProperties>
</file>