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8" r:id="rId5"/>
    <p:sldId id="264" r:id="rId6"/>
    <p:sldId id="270" r:id="rId7"/>
    <p:sldId id="274" r:id="rId8"/>
    <p:sldId id="275" r:id="rId9"/>
    <p:sldId id="276" r:id="rId10"/>
    <p:sldId id="271" r:id="rId11"/>
    <p:sldId id="273" r:id="rId12"/>
    <p:sldId id="277" r:id="rId13"/>
    <p:sldId id="272" r:id="rId14"/>
    <p:sldId id="278" r:id="rId15"/>
    <p:sldId id="279" r:id="rId16"/>
    <p:sldId id="280" r:id="rId17"/>
    <p:sldId id="28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E73D19-E257-4BDB-A904-EC5095CA7C6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0CC30D5-5864-448D-8665-9E012D22FE0D}">
      <dgm:prSet/>
      <dgm:spPr/>
      <dgm:t>
        <a:bodyPr/>
        <a:lstStyle/>
        <a:p>
          <a:r>
            <a:rPr lang="en-US"/>
            <a:t>Student and faculty mobility has become increasingly desirable as part of internationalization efforts in higher education.</a:t>
          </a:r>
        </a:p>
      </dgm:t>
    </dgm:pt>
    <dgm:pt modelId="{906A9910-2EC2-4313-8A2A-56A2FA453305}" type="parTrans" cxnId="{CA1F92DD-70FE-4426-969F-5AF0F4541203}">
      <dgm:prSet/>
      <dgm:spPr/>
      <dgm:t>
        <a:bodyPr/>
        <a:lstStyle/>
        <a:p>
          <a:endParaRPr lang="en-US"/>
        </a:p>
      </dgm:t>
    </dgm:pt>
    <dgm:pt modelId="{C4224125-1149-43AF-9C72-F3D4A205999D}" type="sibTrans" cxnId="{CA1F92DD-70FE-4426-969F-5AF0F4541203}">
      <dgm:prSet/>
      <dgm:spPr/>
      <dgm:t>
        <a:bodyPr/>
        <a:lstStyle/>
        <a:p>
          <a:endParaRPr lang="en-US"/>
        </a:p>
      </dgm:t>
    </dgm:pt>
    <dgm:pt modelId="{9076FC8B-5365-4A95-B484-99092EB75940}">
      <dgm:prSet/>
      <dgm:spPr/>
      <dgm:t>
        <a:bodyPr/>
        <a:lstStyle/>
        <a:p>
          <a:r>
            <a:rPr lang="en-US"/>
            <a:t>Cost is a significant barrier for the majority of students and faculty in universities in Kazakhstan.</a:t>
          </a:r>
        </a:p>
      </dgm:t>
    </dgm:pt>
    <dgm:pt modelId="{870B805C-E97F-402D-84CB-F2A1302AA3AE}" type="parTrans" cxnId="{570F4BBD-D7B3-493B-915B-41EA91E56CD8}">
      <dgm:prSet/>
      <dgm:spPr/>
      <dgm:t>
        <a:bodyPr/>
        <a:lstStyle/>
        <a:p>
          <a:endParaRPr lang="en-US"/>
        </a:p>
      </dgm:t>
    </dgm:pt>
    <dgm:pt modelId="{70952FD3-C8F9-4567-BDF0-D36C20FED373}" type="sibTrans" cxnId="{570F4BBD-D7B3-493B-915B-41EA91E56CD8}">
      <dgm:prSet/>
      <dgm:spPr/>
      <dgm:t>
        <a:bodyPr/>
        <a:lstStyle/>
        <a:p>
          <a:endParaRPr lang="en-US"/>
        </a:p>
      </dgm:t>
    </dgm:pt>
    <dgm:pt modelId="{BA4F336C-0C2F-4499-B538-0AB50286238F}">
      <dgm:prSet/>
      <dgm:spPr/>
      <dgm:t>
        <a:bodyPr/>
        <a:lstStyle/>
        <a:p>
          <a:r>
            <a:rPr lang="en-US"/>
            <a:t>Traditional mobility (study abroad) is the “gold standard” but there are many ways to provide an international experience to all students.</a:t>
          </a:r>
        </a:p>
      </dgm:t>
    </dgm:pt>
    <dgm:pt modelId="{DEECBB77-2FD5-417A-B16E-70F6B9D344E0}" type="parTrans" cxnId="{30EE84DC-3E43-44D8-9FC9-2604EFDA4B24}">
      <dgm:prSet/>
      <dgm:spPr/>
      <dgm:t>
        <a:bodyPr/>
        <a:lstStyle/>
        <a:p>
          <a:endParaRPr lang="en-US"/>
        </a:p>
      </dgm:t>
    </dgm:pt>
    <dgm:pt modelId="{BFDBA71B-A3B4-4358-A39F-B936CCB06752}" type="sibTrans" cxnId="{30EE84DC-3E43-44D8-9FC9-2604EFDA4B24}">
      <dgm:prSet/>
      <dgm:spPr/>
      <dgm:t>
        <a:bodyPr/>
        <a:lstStyle/>
        <a:p>
          <a:endParaRPr lang="en-US"/>
        </a:p>
      </dgm:t>
    </dgm:pt>
    <dgm:pt modelId="{A6E2BE58-861F-471A-8B52-B61551708AC4}">
      <dgm:prSet/>
      <dgm:spPr/>
      <dgm:t>
        <a:bodyPr/>
        <a:lstStyle/>
        <a:p>
          <a:r>
            <a:rPr lang="en-US" dirty="0"/>
            <a:t>One such strategy is at-home internationalization (Knight 2004; Soria &amp; </a:t>
          </a:r>
          <a:r>
            <a:rPr lang="en-US" dirty="0" err="1"/>
            <a:t>Troisi</a:t>
          </a:r>
          <a:r>
            <a:rPr lang="en-US" dirty="0"/>
            <a:t> 2013; </a:t>
          </a:r>
          <a:r>
            <a:rPr lang="en-US" dirty="0" err="1"/>
            <a:t>Beelen</a:t>
          </a:r>
          <a:r>
            <a:rPr lang="en-US" dirty="0"/>
            <a:t> &amp; Jones 2015).</a:t>
          </a:r>
        </a:p>
      </dgm:t>
    </dgm:pt>
    <dgm:pt modelId="{A74D7BB8-C465-4A4D-9745-236F55B0CC06}" type="parTrans" cxnId="{921F53FF-6EA4-4353-BF9B-8829FDAF3AAF}">
      <dgm:prSet/>
      <dgm:spPr/>
      <dgm:t>
        <a:bodyPr/>
        <a:lstStyle/>
        <a:p>
          <a:endParaRPr lang="en-US"/>
        </a:p>
      </dgm:t>
    </dgm:pt>
    <dgm:pt modelId="{EA7E6841-BEBB-4CCD-825C-19FF4875BB54}" type="sibTrans" cxnId="{921F53FF-6EA4-4353-BF9B-8829FDAF3AAF}">
      <dgm:prSet/>
      <dgm:spPr/>
      <dgm:t>
        <a:bodyPr/>
        <a:lstStyle/>
        <a:p>
          <a:endParaRPr lang="en-US"/>
        </a:p>
      </dgm:t>
    </dgm:pt>
    <dgm:pt modelId="{46B1AD6C-DB23-4D43-B3AB-7B8AFB52A097}">
      <dgm:prSet/>
      <dgm:spPr/>
      <dgm:t>
        <a:bodyPr/>
        <a:lstStyle/>
        <a:p>
          <a:r>
            <a:rPr lang="en-US"/>
            <a:t>At-home internationalization also serves to attract more international students.</a:t>
          </a:r>
        </a:p>
      </dgm:t>
    </dgm:pt>
    <dgm:pt modelId="{24C51761-D4D2-4E9B-866B-07C728A77AD6}" type="parTrans" cxnId="{33134DDF-C492-4EDE-9AF3-33FD24004A65}">
      <dgm:prSet/>
      <dgm:spPr/>
      <dgm:t>
        <a:bodyPr/>
        <a:lstStyle/>
        <a:p>
          <a:endParaRPr lang="en-US"/>
        </a:p>
      </dgm:t>
    </dgm:pt>
    <dgm:pt modelId="{9C007CC8-1C58-43DB-A34F-77B7DF78FA6F}" type="sibTrans" cxnId="{33134DDF-C492-4EDE-9AF3-33FD24004A65}">
      <dgm:prSet/>
      <dgm:spPr/>
      <dgm:t>
        <a:bodyPr/>
        <a:lstStyle/>
        <a:p>
          <a:endParaRPr lang="en-US"/>
        </a:p>
      </dgm:t>
    </dgm:pt>
    <dgm:pt modelId="{950723F7-F175-44B5-909E-01AAC59E0EAD}" type="pres">
      <dgm:prSet presAssocID="{42E73D19-E257-4BDB-A904-EC5095CA7C63}" presName="linear" presStyleCnt="0">
        <dgm:presLayoutVars>
          <dgm:animLvl val="lvl"/>
          <dgm:resizeHandles val="exact"/>
        </dgm:presLayoutVars>
      </dgm:prSet>
      <dgm:spPr/>
    </dgm:pt>
    <dgm:pt modelId="{0D28F307-8DE7-4968-897C-2277153E995B}" type="pres">
      <dgm:prSet presAssocID="{D0CC30D5-5864-448D-8665-9E012D22FE0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177FB10-5DE2-44B9-B82B-62CF4EEAD686}" type="pres">
      <dgm:prSet presAssocID="{C4224125-1149-43AF-9C72-F3D4A205999D}" presName="spacer" presStyleCnt="0"/>
      <dgm:spPr/>
    </dgm:pt>
    <dgm:pt modelId="{FC76DD92-257E-4470-9367-BFDE1A785077}" type="pres">
      <dgm:prSet presAssocID="{9076FC8B-5365-4A95-B484-99092EB7594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C8567AAA-5CD1-4044-BC0E-BCCB25269CC6}" type="pres">
      <dgm:prSet presAssocID="{70952FD3-C8F9-4567-BDF0-D36C20FED373}" presName="spacer" presStyleCnt="0"/>
      <dgm:spPr/>
    </dgm:pt>
    <dgm:pt modelId="{C903234D-15EA-4A64-9FC2-6F3A0A63C17B}" type="pres">
      <dgm:prSet presAssocID="{BA4F336C-0C2F-4499-B538-0AB50286238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3ABF3E7-3F2E-4CBB-97FF-E9DCBA47D920}" type="pres">
      <dgm:prSet presAssocID="{BFDBA71B-A3B4-4358-A39F-B936CCB06752}" presName="spacer" presStyleCnt="0"/>
      <dgm:spPr/>
    </dgm:pt>
    <dgm:pt modelId="{5754D130-02D7-4107-AA28-58E8640FA389}" type="pres">
      <dgm:prSet presAssocID="{A6E2BE58-861F-471A-8B52-B61551708AC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9A92B74-8CBF-4027-9C0C-20EF5C0CBC7A}" type="pres">
      <dgm:prSet presAssocID="{EA7E6841-BEBB-4CCD-825C-19FF4875BB54}" presName="spacer" presStyleCnt="0"/>
      <dgm:spPr/>
    </dgm:pt>
    <dgm:pt modelId="{1D7ABF9E-1B0B-4E12-95B4-595D512EA0BF}" type="pres">
      <dgm:prSet presAssocID="{46B1AD6C-DB23-4D43-B3AB-7B8AFB52A097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222EC31-DEEC-44AC-A080-7BF5B2C7254E}" type="presOf" srcId="{42E73D19-E257-4BDB-A904-EC5095CA7C63}" destId="{950723F7-F175-44B5-909E-01AAC59E0EAD}" srcOrd="0" destOrd="0" presId="urn:microsoft.com/office/officeart/2005/8/layout/vList2"/>
    <dgm:cxn modelId="{1BF78055-B537-4CFA-B593-7676163E8687}" type="presOf" srcId="{A6E2BE58-861F-471A-8B52-B61551708AC4}" destId="{5754D130-02D7-4107-AA28-58E8640FA389}" srcOrd="0" destOrd="0" presId="urn:microsoft.com/office/officeart/2005/8/layout/vList2"/>
    <dgm:cxn modelId="{C0B03E88-6897-4F91-BBF8-FBBF323B022D}" type="presOf" srcId="{D0CC30D5-5864-448D-8665-9E012D22FE0D}" destId="{0D28F307-8DE7-4968-897C-2277153E995B}" srcOrd="0" destOrd="0" presId="urn:microsoft.com/office/officeart/2005/8/layout/vList2"/>
    <dgm:cxn modelId="{82A8A5A8-E215-48AC-ABF4-F02C4EFBF5F3}" type="presOf" srcId="{9076FC8B-5365-4A95-B484-99092EB75940}" destId="{FC76DD92-257E-4470-9367-BFDE1A785077}" srcOrd="0" destOrd="0" presId="urn:microsoft.com/office/officeart/2005/8/layout/vList2"/>
    <dgm:cxn modelId="{570F4BBD-D7B3-493B-915B-41EA91E56CD8}" srcId="{42E73D19-E257-4BDB-A904-EC5095CA7C63}" destId="{9076FC8B-5365-4A95-B484-99092EB75940}" srcOrd="1" destOrd="0" parTransId="{870B805C-E97F-402D-84CB-F2A1302AA3AE}" sibTransId="{70952FD3-C8F9-4567-BDF0-D36C20FED373}"/>
    <dgm:cxn modelId="{30EE84DC-3E43-44D8-9FC9-2604EFDA4B24}" srcId="{42E73D19-E257-4BDB-A904-EC5095CA7C63}" destId="{BA4F336C-0C2F-4499-B538-0AB50286238F}" srcOrd="2" destOrd="0" parTransId="{DEECBB77-2FD5-417A-B16E-70F6B9D344E0}" sibTransId="{BFDBA71B-A3B4-4358-A39F-B936CCB06752}"/>
    <dgm:cxn modelId="{CA1F92DD-70FE-4426-969F-5AF0F4541203}" srcId="{42E73D19-E257-4BDB-A904-EC5095CA7C63}" destId="{D0CC30D5-5864-448D-8665-9E012D22FE0D}" srcOrd="0" destOrd="0" parTransId="{906A9910-2EC2-4313-8A2A-56A2FA453305}" sibTransId="{C4224125-1149-43AF-9C72-F3D4A205999D}"/>
    <dgm:cxn modelId="{33134DDF-C492-4EDE-9AF3-33FD24004A65}" srcId="{42E73D19-E257-4BDB-A904-EC5095CA7C63}" destId="{46B1AD6C-DB23-4D43-B3AB-7B8AFB52A097}" srcOrd="4" destOrd="0" parTransId="{24C51761-D4D2-4E9B-866B-07C728A77AD6}" sibTransId="{9C007CC8-1C58-43DB-A34F-77B7DF78FA6F}"/>
    <dgm:cxn modelId="{F38306E3-E5E4-44DF-86FE-324BF08067FB}" type="presOf" srcId="{46B1AD6C-DB23-4D43-B3AB-7B8AFB52A097}" destId="{1D7ABF9E-1B0B-4E12-95B4-595D512EA0BF}" srcOrd="0" destOrd="0" presId="urn:microsoft.com/office/officeart/2005/8/layout/vList2"/>
    <dgm:cxn modelId="{AA394CEC-E0F5-44B7-AC0C-784BEFA8E85B}" type="presOf" srcId="{BA4F336C-0C2F-4499-B538-0AB50286238F}" destId="{C903234D-15EA-4A64-9FC2-6F3A0A63C17B}" srcOrd="0" destOrd="0" presId="urn:microsoft.com/office/officeart/2005/8/layout/vList2"/>
    <dgm:cxn modelId="{921F53FF-6EA4-4353-BF9B-8829FDAF3AAF}" srcId="{42E73D19-E257-4BDB-A904-EC5095CA7C63}" destId="{A6E2BE58-861F-471A-8B52-B61551708AC4}" srcOrd="3" destOrd="0" parTransId="{A74D7BB8-C465-4A4D-9745-236F55B0CC06}" sibTransId="{EA7E6841-BEBB-4CCD-825C-19FF4875BB54}"/>
    <dgm:cxn modelId="{7F747F47-43D3-4737-A6F7-343253901624}" type="presParOf" srcId="{950723F7-F175-44B5-909E-01AAC59E0EAD}" destId="{0D28F307-8DE7-4968-897C-2277153E995B}" srcOrd="0" destOrd="0" presId="urn:microsoft.com/office/officeart/2005/8/layout/vList2"/>
    <dgm:cxn modelId="{925577CA-000D-441C-95B4-0532E78B49B8}" type="presParOf" srcId="{950723F7-F175-44B5-909E-01AAC59E0EAD}" destId="{6177FB10-5DE2-44B9-B82B-62CF4EEAD686}" srcOrd="1" destOrd="0" presId="urn:microsoft.com/office/officeart/2005/8/layout/vList2"/>
    <dgm:cxn modelId="{006A0502-65EF-4C2B-B8D1-00A6D2C75BB8}" type="presParOf" srcId="{950723F7-F175-44B5-909E-01AAC59E0EAD}" destId="{FC76DD92-257E-4470-9367-BFDE1A785077}" srcOrd="2" destOrd="0" presId="urn:microsoft.com/office/officeart/2005/8/layout/vList2"/>
    <dgm:cxn modelId="{1561B7CA-E62D-4626-AF9B-EB8FF3933B18}" type="presParOf" srcId="{950723F7-F175-44B5-909E-01AAC59E0EAD}" destId="{C8567AAA-5CD1-4044-BC0E-BCCB25269CC6}" srcOrd="3" destOrd="0" presId="urn:microsoft.com/office/officeart/2005/8/layout/vList2"/>
    <dgm:cxn modelId="{2E632D33-F10D-4D56-8753-84E1E1C62BFB}" type="presParOf" srcId="{950723F7-F175-44B5-909E-01AAC59E0EAD}" destId="{C903234D-15EA-4A64-9FC2-6F3A0A63C17B}" srcOrd="4" destOrd="0" presId="urn:microsoft.com/office/officeart/2005/8/layout/vList2"/>
    <dgm:cxn modelId="{D2800A73-DA0F-4D36-8CB9-20410A7FD86C}" type="presParOf" srcId="{950723F7-F175-44B5-909E-01AAC59E0EAD}" destId="{73ABF3E7-3F2E-4CBB-97FF-E9DCBA47D920}" srcOrd="5" destOrd="0" presId="urn:microsoft.com/office/officeart/2005/8/layout/vList2"/>
    <dgm:cxn modelId="{1D3DA453-81D4-415B-B20B-B8034DF18F8F}" type="presParOf" srcId="{950723F7-F175-44B5-909E-01AAC59E0EAD}" destId="{5754D130-02D7-4107-AA28-58E8640FA389}" srcOrd="6" destOrd="0" presId="urn:microsoft.com/office/officeart/2005/8/layout/vList2"/>
    <dgm:cxn modelId="{C8CD0411-8091-4A77-B749-878E18273165}" type="presParOf" srcId="{950723F7-F175-44B5-909E-01AAC59E0EAD}" destId="{49A92B74-8CBF-4027-9C0C-20EF5C0CBC7A}" srcOrd="7" destOrd="0" presId="urn:microsoft.com/office/officeart/2005/8/layout/vList2"/>
    <dgm:cxn modelId="{DAF869DD-F38A-4B5C-AE82-36E3D440CECC}" type="presParOf" srcId="{950723F7-F175-44B5-909E-01AAC59E0EAD}" destId="{1D7ABF9E-1B0B-4E12-95B4-595D512EA0B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42B4B2-87EB-4A52-86C6-8A19D5BF9687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469F477-8495-4EFC-B1FD-8392725355F7}">
      <dgm:prSet/>
      <dgm:spPr/>
      <dgm:t>
        <a:bodyPr/>
        <a:lstStyle/>
        <a:p>
          <a:r>
            <a:rPr lang="en-US" b="1"/>
            <a:t>Academic curriculum is internationally focused.</a:t>
          </a:r>
        </a:p>
      </dgm:t>
    </dgm:pt>
    <dgm:pt modelId="{A1492E95-D6DD-4504-AAE8-A9174A2ED482}" type="parTrans" cxnId="{A508747B-557A-41CC-8C10-227771200477}">
      <dgm:prSet/>
      <dgm:spPr/>
      <dgm:t>
        <a:bodyPr/>
        <a:lstStyle/>
        <a:p>
          <a:endParaRPr lang="en-US"/>
        </a:p>
      </dgm:t>
    </dgm:pt>
    <dgm:pt modelId="{3FBAB422-2ED5-4B70-9670-ADA94381910E}" type="sibTrans" cxnId="{A508747B-557A-41CC-8C10-227771200477}">
      <dgm:prSet/>
      <dgm:spPr/>
      <dgm:t>
        <a:bodyPr/>
        <a:lstStyle/>
        <a:p>
          <a:endParaRPr lang="en-US"/>
        </a:p>
      </dgm:t>
    </dgm:pt>
    <dgm:pt modelId="{A7440B68-04C9-4261-BE19-C5156A9A9ED6}">
      <dgm:prSet/>
      <dgm:spPr/>
      <dgm:t>
        <a:bodyPr/>
        <a:lstStyle/>
        <a:p>
          <a:r>
            <a:rPr lang="en-US" b="1"/>
            <a:t>Standards for faculty and student achievement are aligned with international norms.</a:t>
          </a:r>
        </a:p>
      </dgm:t>
    </dgm:pt>
    <dgm:pt modelId="{FF153E7B-5B1E-40E7-8CCB-40CD7F1A4D04}" type="parTrans" cxnId="{B4CDC478-6325-4DA8-92DA-EE8A556916B7}">
      <dgm:prSet/>
      <dgm:spPr/>
      <dgm:t>
        <a:bodyPr/>
        <a:lstStyle/>
        <a:p>
          <a:endParaRPr lang="en-US"/>
        </a:p>
      </dgm:t>
    </dgm:pt>
    <dgm:pt modelId="{04EBAB37-EB2E-424E-8A13-C71D5558268B}" type="sibTrans" cxnId="{B4CDC478-6325-4DA8-92DA-EE8A556916B7}">
      <dgm:prSet/>
      <dgm:spPr/>
      <dgm:t>
        <a:bodyPr/>
        <a:lstStyle/>
        <a:p>
          <a:endParaRPr lang="en-US"/>
        </a:p>
      </dgm:t>
    </dgm:pt>
    <dgm:pt modelId="{CFFC32AD-791C-4709-B632-66012246F54C}">
      <dgm:prSet/>
      <dgm:spPr/>
      <dgm:t>
        <a:bodyPr/>
        <a:lstStyle/>
        <a:p>
          <a:r>
            <a:rPr lang="en-US" b="1"/>
            <a:t>Strong focus on interactions between local students and international students and faculty.</a:t>
          </a:r>
        </a:p>
      </dgm:t>
    </dgm:pt>
    <dgm:pt modelId="{51428763-D9C7-490C-992E-FCAB1F34DF11}" type="parTrans" cxnId="{BCA0880D-2806-4FD8-8DFA-EBE356D719BD}">
      <dgm:prSet/>
      <dgm:spPr/>
      <dgm:t>
        <a:bodyPr/>
        <a:lstStyle/>
        <a:p>
          <a:endParaRPr lang="en-US"/>
        </a:p>
      </dgm:t>
    </dgm:pt>
    <dgm:pt modelId="{D0227AB2-0C87-4AC3-9005-1D7282AC0609}" type="sibTrans" cxnId="{BCA0880D-2806-4FD8-8DFA-EBE356D719BD}">
      <dgm:prSet/>
      <dgm:spPr/>
      <dgm:t>
        <a:bodyPr/>
        <a:lstStyle/>
        <a:p>
          <a:endParaRPr lang="en-US"/>
        </a:p>
      </dgm:t>
    </dgm:pt>
    <dgm:pt modelId="{65F2277C-3046-441C-A4FB-4C8EDD0449F9}">
      <dgm:prSet/>
      <dgm:spPr/>
      <dgm:t>
        <a:bodyPr/>
        <a:lstStyle/>
        <a:p>
          <a:r>
            <a:rPr lang="en-US" b="1"/>
            <a:t>Internationally focused research agenda (with incentives).</a:t>
          </a:r>
        </a:p>
      </dgm:t>
    </dgm:pt>
    <dgm:pt modelId="{822C31BF-4BBC-4C1C-A8BE-C8DB3533F419}" type="parTrans" cxnId="{FD630897-4242-4B3B-9986-7B4824B901B0}">
      <dgm:prSet/>
      <dgm:spPr/>
      <dgm:t>
        <a:bodyPr/>
        <a:lstStyle/>
        <a:p>
          <a:endParaRPr lang="en-US"/>
        </a:p>
      </dgm:t>
    </dgm:pt>
    <dgm:pt modelId="{B7C5A7BD-3309-4966-BAB4-B077F9176CA7}" type="sibTrans" cxnId="{FD630897-4242-4B3B-9986-7B4824B901B0}">
      <dgm:prSet/>
      <dgm:spPr/>
      <dgm:t>
        <a:bodyPr/>
        <a:lstStyle/>
        <a:p>
          <a:endParaRPr lang="en-US"/>
        </a:p>
      </dgm:t>
    </dgm:pt>
    <dgm:pt modelId="{99616738-5905-41E6-994E-8566A66261B2}">
      <dgm:prSet/>
      <dgm:spPr/>
      <dgm:t>
        <a:bodyPr/>
        <a:lstStyle/>
        <a:p>
          <a:r>
            <a:rPr lang="en-US"/>
            <a:t>Innovative uses of digital technology (real-time interaction with students and faculty in other countries)</a:t>
          </a:r>
        </a:p>
      </dgm:t>
    </dgm:pt>
    <dgm:pt modelId="{8859B31B-858F-4F11-AB33-21810194FCAD}" type="parTrans" cxnId="{BCF9C120-D77C-4179-A320-57BB6FFDBF70}">
      <dgm:prSet/>
      <dgm:spPr/>
      <dgm:t>
        <a:bodyPr/>
        <a:lstStyle/>
        <a:p>
          <a:endParaRPr lang="en-US"/>
        </a:p>
      </dgm:t>
    </dgm:pt>
    <dgm:pt modelId="{E8B0DE93-6E96-47DC-9316-E1F5738BB6EB}" type="sibTrans" cxnId="{BCF9C120-D77C-4179-A320-57BB6FFDBF70}">
      <dgm:prSet/>
      <dgm:spPr/>
      <dgm:t>
        <a:bodyPr/>
        <a:lstStyle/>
        <a:p>
          <a:endParaRPr lang="en-US"/>
        </a:p>
      </dgm:t>
    </dgm:pt>
    <dgm:pt modelId="{175D930E-EFC2-4F53-B42C-A26C95F98F9E}">
      <dgm:prSet/>
      <dgm:spPr/>
      <dgm:t>
        <a:bodyPr/>
        <a:lstStyle/>
        <a:p>
          <a:r>
            <a:rPr lang="en-US"/>
            <a:t>Focus is on ALL students, not only those who can afford the time and money to travel</a:t>
          </a:r>
        </a:p>
      </dgm:t>
    </dgm:pt>
    <dgm:pt modelId="{14DA8212-EE12-415F-A93A-AF34945444D5}" type="parTrans" cxnId="{7E6FF5E5-5B38-40A7-BC77-921ABE3BF172}">
      <dgm:prSet/>
      <dgm:spPr/>
      <dgm:t>
        <a:bodyPr/>
        <a:lstStyle/>
        <a:p>
          <a:endParaRPr lang="en-US"/>
        </a:p>
      </dgm:t>
    </dgm:pt>
    <dgm:pt modelId="{B00BF660-9F43-4893-8F19-84BD19271FB8}" type="sibTrans" cxnId="{7E6FF5E5-5B38-40A7-BC77-921ABE3BF172}">
      <dgm:prSet/>
      <dgm:spPr/>
      <dgm:t>
        <a:bodyPr/>
        <a:lstStyle/>
        <a:p>
          <a:endParaRPr lang="en-US"/>
        </a:p>
      </dgm:t>
    </dgm:pt>
    <dgm:pt modelId="{A8F96214-C1F4-40B4-B398-9876CA9F23A2}" type="pres">
      <dgm:prSet presAssocID="{DA42B4B2-87EB-4A52-86C6-8A19D5BF9687}" presName="diagram" presStyleCnt="0">
        <dgm:presLayoutVars>
          <dgm:dir/>
          <dgm:resizeHandles val="exact"/>
        </dgm:presLayoutVars>
      </dgm:prSet>
      <dgm:spPr/>
    </dgm:pt>
    <dgm:pt modelId="{191CAA98-1386-4018-A0FB-404A5CFEC188}" type="pres">
      <dgm:prSet presAssocID="{B469F477-8495-4EFC-B1FD-8392725355F7}" presName="node" presStyleLbl="node1" presStyleIdx="0" presStyleCnt="6">
        <dgm:presLayoutVars>
          <dgm:bulletEnabled val="1"/>
        </dgm:presLayoutVars>
      </dgm:prSet>
      <dgm:spPr/>
    </dgm:pt>
    <dgm:pt modelId="{6BEB6A5A-490D-42AA-AEC7-7C50D4234B16}" type="pres">
      <dgm:prSet presAssocID="{3FBAB422-2ED5-4B70-9670-ADA94381910E}" presName="sibTrans" presStyleCnt="0"/>
      <dgm:spPr/>
    </dgm:pt>
    <dgm:pt modelId="{764C183E-13AC-408E-A6BD-33464525092C}" type="pres">
      <dgm:prSet presAssocID="{A7440B68-04C9-4261-BE19-C5156A9A9ED6}" presName="node" presStyleLbl="node1" presStyleIdx="1" presStyleCnt="6">
        <dgm:presLayoutVars>
          <dgm:bulletEnabled val="1"/>
        </dgm:presLayoutVars>
      </dgm:prSet>
      <dgm:spPr/>
    </dgm:pt>
    <dgm:pt modelId="{A0CDAA32-5509-4AF9-BCE7-D95CCB10D6F8}" type="pres">
      <dgm:prSet presAssocID="{04EBAB37-EB2E-424E-8A13-C71D5558268B}" presName="sibTrans" presStyleCnt="0"/>
      <dgm:spPr/>
    </dgm:pt>
    <dgm:pt modelId="{90DA2BA5-0A2D-492B-BAB2-6C9E27020EF9}" type="pres">
      <dgm:prSet presAssocID="{CFFC32AD-791C-4709-B632-66012246F54C}" presName="node" presStyleLbl="node1" presStyleIdx="2" presStyleCnt="6">
        <dgm:presLayoutVars>
          <dgm:bulletEnabled val="1"/>
        </dgm:presLayoutVars>
      </dgm:prSet>
      <dgm:spPr/>
    </dgm:pt>
    <dgm:pt modelId="{3002FB34-55BE-4524-BC10-726C38B088D0}" type="pres">
      <dgm:prSet presAssocID="{D0227AB2-0C87-4AC3-9005-1D7282AC0609}" presName="sibTrans" presStyleCnt="0"/>
      <dgm:spPr/>
    </dgm:pt>
    <dgm:pt modelId="{67836F35-AB5E-40A5-AAE1-1CA48B1C4FBD}" type="pres">
      <dgm:prSet presAssocID="{65F2277C-3046-441C-A4FB-4C8EDD0449F9}" presName="node" presStyleLbl="node1" presStyleIdx="3" presStyleCnt="6">
        <dgm:presLayoutVars>
          <dgm:bulletEnabled val="1"/>
        </dgm:presLayoutVars>
      </dgm:prSet>
      <dgm:spPr/>
    </dgm:pt>
    <dgm:pt modelId="{AA879BFA-18A2-4B63-A237-53A0151A2176}" type="pres">
      <dgm:prSet presAssocID="{B7C5A7BD-3309-4966-BAB4-B077F9176CA7}" presName="sibTrans" presStyleCnt="0"/>
      <dgm:spPr/>
    </dgm:pt>
    <dgm:pt modelId="{8F3E96B6-B042-4E5A-A93F-96E230ED567E}" type="pres">
      <dgm:prSet presAssocID="{99616738-5905-41E6-994E-8566A66261B2}" presName="node" presStyleLbl="node1" presStyleIdx="4" presStyleCnt="6">
        <dgm:presLayoutVars>
          <dgm:bulletEnabled val="1"/>
        </dgm:presLayoutVars>
      </dgm:prSet>
      <dgm:spPr/>
    </dgm:pt>
    <dgm:pt modelId="{15A3D987-8C27-48A0-9902-F847DB682E7B}" type="pres">
      <dgm:prSet presAssocID="{E8B0DE93-6E96-47DC-9316-E1F5738BB6EB}" presName="sibTrans" presStyleCnt="0"/>
      <dgm:spPr/>
    </dgm:pt>
    <dgm:pt modelId="{F3FB07BC-7A95-4AA2-A245-01D474749C26}" type="pres">
      <dgm:prSet presAssocID="{175D930E-EFC2-4F53-B42C-A26C95F98F9E}" presName="node" presStyleLbl="node1" presStyleIdx="5" presStyleCnt="6">
        <dgm:presLayoutVars>
          <dgm:bulletEnabled val="1"/>
        </dgm:presLayoutVars>
      </dgm:prSet>
      <dgm:spPr/>
    </dgm:pt>
  </dgm:ptLst>
  <dgm:cxnLst>
    <dgm:cxn modelId="{BCA0880D-2806-4FD8-8DFA-EBE356D719BD}" srcId="{DA42B4B2-87EB-4A52-86C6-8A19D5BF9687}" destId="{CFFC32AD-791C-4709-B632-66012246F54C}" srcOrd="2" destOrd="0" parTransId="{51428763-D9C7-490C-992E-FCAB1F34DF11}" sibTransId="{D0227AB2-0C87-4AC3-9005-1D7282AC0609}"/>
    <dgm:cxn modelId="{BCF9C120-D77C-4179-A320-57BB6FFDBF70}" srcId="{DA42B4B2-87EB-4A52-86C6-8A19D5BF9687}" destId="{99616738-5905-41E6-994E-8566A66261B2}" srcOrd="4" destOrd="0" parTransId="{8859B31B-858F-4F11-AB33-21810194FCAD}" sibTransId="{E8B0DE93-6E96-47DC-9316-E1F5738BB6EB}"/>
    <dgm:cxn modelId="{9DED1D3C-BA59-4813-A9E1-D6F3EA211F9C}" type="presOf" srcId="{175D930E-EFC2-4F53-B42C-A26C95F98F9E}" destId="{F3FB07BC-7A95-4AA2-A245-01D474749C26}" srcOrd="0" destOrd="0" presId="urn:microsoft.com/office/officeart/2005/8/layout/default"/>
    <dgm:cxn modelId="{7FAD355C-F4B2-453E-AFF7-45222E6F1C8E}" type="presOf" srcId="{99616738-5905-41E6-994E-8566A66261B2}" destId="{8F3E96B6-B042-4E5A-A93F-96E230ED567E}" srcOrd="0" destOrd="0" presId="urn:microsoft.com/office/officeart/2005/8/layout/default"/>
    <dgm:cxn modelId="{0B927C60-18C3-4D86-B229-41247FC59E51}" type="presOf" srcId="{B469F477-8495-4EFC-B1FD-8392725355F7}" destId="{191CAA98-1386-4018-A0FB-404A5CFEC188}" srcOrd="0" destOrd="0" presId="urn:microsoft.com/office/officeart/2005/8/layout/default"/>
    <dgm:cxn modelId="{B4CDC478-6325-4DA8-92DA-EE8A556916B7}" srcId="{DA42B4B2-87EB-4A52-86C6-8A19D5BF9687}" destId="{A7440B68-04C9-4261-BE19-C5156A9A9ED6}" srcOrd="1" destOrd="0" parTransId="{FF153E7B-5B1E-40E7-8CCB-40CD7F1A4D04}" sibTransId="{04EBAB37-EB2E-424E-8A13-C71D5558268B}"/>
    <dgm:cxn modelId="{A508747B-557A-41CC-8C10-227771200477}" srcId="{DA42B4B2-87EB-4A52-86C6-8A19D5BF9687}" destId="{B469F477-8495-4EFC-B1FD-8392725355F7}" srcOrd="0" destOrd="0" parTransId="{A1492E95-D6DD-4504-AAE8-A9174A2ED482}" sibTransId="{3FBAB422-2ED5-4B70-9670-ADA94381910E}"/>
    <dgm:cxn modelId="{3A28288D-924B-4378-BEDE-C4CD6C608575}" type="presOf" srcId="{DA42B4B2-87EB-4A52-86C6-8A19D5BF9687}" destId="{A8F96214-C1F4-40B4-B398-9876CA9F23A2}" srcOrd="0" destOrd="0" presId="urn:microsoft.com/office/officeart/2005/8/layout/default"/>
    <dgm:cxn modelId="{8A3CE994-1092-4BB8-ADF5-34967914EE9C}" type="presOf" srcId="{A7440B68-04C9-4261-BE19-C5156A9A9ED6}" destId="{764C183E-13AC-408E-A6BD-33464525092C}" srcOrd="0" destOrd="0" presId="urn:microsoft.com/office/officeart/2005/8/layout/default"/>
    <dgm:cxn modelId="{FD630897-4242-4B3B-9986-7B4824B901B0}" srcId="{DA42B4B2-87EB-4A52-86C6-8A19D5BF9687}" destId="{65F2277C-3046-441C-A4FB-4C8EDD0449F9}" srcOrd="3" destOrd="0" parTransId="{822C31BF-4BBC-4C1C-A8BE-C8DB3533F419}" sibTransId="{B7C5A7BD-3309-4966-BAB4-B077F9176CA7}"/>
    <dgm:cxn modelId="{83F50CC2-223B-4FD9-AA99-06E4526D47F6}" type="presOf" srcId="{CFFC32AD-791C-4709-B632-66012246F54C}" destId="{90DA2BA5-0A2D-492B-BAB2-6C9E27020EF9}" srcOrd="0" destOrd="0" presId="urn:microsoft.com/office/officeart/2005/8/layout/default"/>
    <dgm:cxn modelId="{7E6FF5E5-5B38-40A7-BC77-921ABE3BF172}" srcId="{DA42B4B2-87EB-4A52-86C6-8A19D5BF9687}" destId="{175D930E-EFC2-4F53-B42C-A26C95F98F9E}" srcOrd="5" destOrd="0" parTransId="{14DA8212-EE12-415F-A93A-AF34945444D5}" sibTransId="{B00BF660-9F43-4893-8F19-84BD19271FB8}"/>
    <dgm:cxn modelId="{BC7CFEF3-FF52-4937-A693-E0171083EB99}" type="presOf" srcId="{65F2277C-3046-441C-A4FB-4C8EDD0449F9}" destId="{67836F35-AB5E-40A5-AAE1-1CA48B1C4FBD}" srcOrd="0" destOrd="0" presId="urn:microsoft.com/office/officeart/2005/8/layout/default"/>
    <dgm:cxn modelId="{BD48E283-DEF6-44DE-9E3C-47F7FFC89996}" type="presParOf" srcId="{A8F96214-C1F4-40B4-B398-9876CA9F23A2}" destId="{191CAA98-1386-4018-A0FB-404A5CFEC188}" srcOrd="0" destOrd="0" presId="urn:microsoft.com/office/officeart/2005/8/layout/default"/>
    <dgm:cxn modelId="{E2A77AAA-60D4-41AC-A198-971912891F96}" type="presParOf" srcId="{A8F96214-C1F4-40B4-B398-9876CA9F23A2}" destId="{6BEB6A5A-490D-42AA-AEC7-7C50D4234B16}" srcOrd="1" destOrd="0" presId="urn:microsoft.com/office/officeart/2005/8/layout/default"/>
    <dgm:cxn modelId="{205E87F3-D214-4617-AE06-2516C72BDAC0}" type="presParOf" srcId="{A8F96214-C1F4-40B4-B398-9876CA9F23A2}" destId="{764C183E-13AC-408E-A6BD-33464525092C}" srcOrd="2" destOrd="0" presId="urn:microsoft.com/office/officeart/2005/8/layout/default"/>
    <dgm:cxn modelId="{79128586-0F29-49DE-B86B-B2F231ECBCC3}" type="presParOf" srcId="{A8F96214-C1F4-40B4-B398-9876CA9F23A2}" destId="{A0CDAA32-5509-4AF9-BCE7-D95CCB10D6F8}" srcOrd="3" destOrd="0" presId="urn:microsoft.com/office/officeart/2005/8/layout/default"/>
    <dgm:cxn modelId="{25D5BD54-4331-48F8-8FDF-55C6D3D6905B}" type="presParOf" srcId="{A8F96214-C1F4-40B4-B398-9876CA9F23A2}" destId="{90DA2BA5-0A2D-492B-BAB2-6C9E27020EF9}" srcOrd="4" destOrd="0" presId="urn:microsoft.com/office/officeart/2005/8/layout/default"/>
    <dgm:cxn modelId="{79561B49-46BF-4382-902B-5E91493C276A}" type="presParOf" srcId="{A8F96214-C1F4-40B4-B398-9876CA9F23A2}" destId="{3002FB34-55BE-4524-BC10-726C38B088D0}" srcOrd="5" destOrd="0" presId="urn:microsoft.com/office/officeart/2005/8/layout/default"/>
    <dgm:cxn modelId="{B6283DCF-9609-42C5-89A4-E582A9D55E9D}" type="presParOf" srcId="{A8F96214-C1F4-40B4-B398-9876CA9F23A2}" destId="{67836F35-AB5E-40A5-AAE1-1CA48B1C4FBD}" srcOrd="6" destOrd="0" presId="urn:microsoft.com/office/officeart/2005/8/layout/default"/>
    <dgm:cxn modelId="{9D5768D7-5B2A-46E4-9049-62C9AF463A4C}" type="presParOf" srcId="{A8F96214-C1F4-40B4-B398-9876CA9F23A2}" destId="{AA879BFA-18A2-4B63-A237-53A0151A2176}" srcOrd="7" destOrd="0" presId="urn:microsoft.com/office/officeart/2005/8/layout/default"/>
    <dgm:cxn modelId="{6E534DD4-CB70-4F61-8978-BEE8D3AAE4BF}" type="presParOf" srcId="{A8F96214-C1F4-40B4-B398-9876CA9F23A2}" destId="{8F3E96B6-B042-4E5A-A93F-96E230ED567E}" srcOrd="8" destOrd="0" presId="urn:microsoft.com/office/officeart/2005/8/layout/default"/>
    <dgm:cxn modelId="{D29DC42B-EF91-4726-AFAD-A776DFF50C71}" type="presParOf" srcId="{A8F96214-C1F4-40B4-B398-9876CA9F23A2}" destId="{15A3D987-8C27-48A0-9902-F847DB682E7B}" srcOrd="9" destOrd="0" presId="urn:microsoft.com/office/officeart/2005/8/layout/default"/>
    <dgm:cxn modelId="{72CB2C20-70C7-47F8-9BF2-98BA3DF2F4A8}" type="presParOf" srcId="{A8F96214-C1F4-40B4-B398-9876CA9F23A2}" destId="{F3FB07BC-7A95-4AA2-A245-01D474749C2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738BB3-F90E-4DE5-8398-6B79CF22CD8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AD5FD12-C9E3-42BB-ACEC-FD6FF85032DA}">
      <dgm:prSet/>
      <dgm:spPr/>
      <dgm:t>
        <a:bodyPr/>
        <a:lstStyle/>
        <a:p>
          <a:r>
            <a:rPr lang="en-US"/>
            <a:t>Rather than what you want to tell them, think about what they will want to know about your university.</a:t>
          </a:r>
        </a:p>
      </dgm:t>
    </dgm:pt>
    <dgm:pt modelId="{8EB02F95-C07F-437A-94E0-7D19ECE1632B}" type="parTrans" cxnId="{2F02C855-B783-45D3-B682-D25F0FD13502}">
      <dgm:prSet/>
      <dgm:spPr/>
      <dgm:t>
        <a:bodyPr/>
        <a:lstStyle/>
        <a:p>
          <a:endParaRPr lang="en-US"/>
        </a:p>
      </dgm:t>
    </dgm:pt>
    <dgm:pt modelId="{B9F64084-7583-4BF6-A312-FCE41633A444}" type="sibTrans" cxnId="{2F02C855-B783-45D3-B682-D25F0FD13502}">
      <dgm:prSet/>
      <dgm:spPr/>
      <dgm:t>
        <a:bodyPr/>
        <a:lstStyle/>
        <a:p>
          <a:endParaRPr lang="en-US"/>
        </a:p>
      </dgm:t>
    </dgm:pt>
    <dgm:pt modelId="{211C8EC4-93CC-4DB3-94BA-1B4C8205D588}">
      <dgm:prSet/>
      <dgm:spPr/>
      <dgm:t>
        <a:bodyPr/>
        <a:lstStyle/>
        <a:p>
          <a:r>
            <a:rPr lang="en-US"/>
            <a:t>Once again, why will they choose you instead of another university?</a:t>
          </a:r>
        </a:p>
      </dgm:t>
    </dgm:pt>
    <dgm:pt modelId="{44721977-789C-41CD-ADB1-17988FCEECE8}" type="parTrans" cxnId="{1684CCEA-536F-45D9-BD51-1A7DE19D3102}">
      <dgm:prSet/>
      <dgm:spPr/>
      <dgm:t>
        <a:bodyPr/>
        <a:lstStyle/>
        <a:p>
          <a:endParaRPr lang="en-US"/>
        </a:p>
      </dgm:t>
    </dgm:pt>
    <dgm:pt modelId="{E6131CD4-1DE7-444B-BC48-DCBD3021DB23}" type="sibTrans" cxnId="{1684CCEA-536F-45D9-BD51-1A7DE19D3102}">
      <dgm:prSet/>
      <dgm:spPr/>
      <dgm:t>
        <a:bodyPr/>
        <a:lstStyle/>
        <a:p>
          <a:endParaRPr lang="en-US"/>
        </a:p>
      </dgm:t>
    </dgm:pt>
    <dgm:pt modelId="{7E179A22-921B-423F-99CD-70E0DD475ED0}" type="pres">
      <dgm:prSet presAssocID="{7A738BB3-F90E-4DE5-8398-6B79CF22CD87}" presName="vert0" presStyleCnt="0">
        <dgm:presLayoutVars>
          <dgm:dir/>
          <dgm:animOne val="branch"/>
          <dgm:animLvl val="lvl"/>
        </dgm:presLayoutVars>
      </dgm:prSet>
      <dgm:spPr/>
    </dgm:pt>
    <dgm:pt modelId="{49569596-2DFF-4336-9E95-938C8F3F7AE3}" type="pres">
      <dgm:prSet presAssocID="{9AD5FD12-C9E3-42BB-ACEC-FD6FF85032DA}" presName="thickLine" presStyleLbl="alignNode1" presStyleIdx="0" presStyleCnt="2"/>
      <dgm:spPr/>
    </dgm:pt>
    <dgm:pt modelId="{A96993B6-0679-4F8D-9AA9-63C80427D2F8}" type="pres">
      <dgm:prSet presAssocID="{9AD5FD12-C9E3-42BB-ACEC-FD6FF85032DA}" presName="horz1" presStyleCnt="0"/>
      <dgm:spPr/>
    </dgm:pt>
    <dgm:pt modelId="{7CDB4E71-E088-47FB-9E4B-11D7B53B15FE}" type="pres">
      <dgm:prSet presAssocID="{9AD5FD12-C9E3-42BB-ACEC-FD6FF85032DA}" presName="tx1" presStyleLbl="revTx" presStyleIdx="0" presStyleCnt="2"/>
      <dgm:spPr/>
    </dgm:pt>
    <dgm:pt modelId="{661A8D7D-4F72-4D03-BCB5-D55F8B8C373D}" type="pres">
      <dgm:prSet presAssocID="{9AD5FD12-C9E3-42BB-ACEC-FD6FF85032DA}" presName="vert1" presStyleCnt="0"/>
      <dgm:spPr/>
    </dgm:pt>
    <dgm:pt modelId="{87C7FDEC-33D3-4E1D-91F1-3B187D3E5DE3}" type="pres">
      <dgm:prSet presAssocID="{211C8EC4-93CC-4DB3-94BA-1B4C8205D588}" presName="thickLine" presStyleLbl="alignNode1" presStyleIdx="1" presStyleCnt="2"/>
      <dgm:spPr/>
    </dgm:pt>
    <dgm:pt modelId="{B8FAF4BD-86C9-4726-917E-0DCF4E072D12}" type="pres">
      <dgm:prSet presAssocID="{211C8EC4-93CC-4DB3-94BA-1B4C8205D588}" presName="horz1" presStyleCnt="0"/>
      <dgm:spPr/>
    </dgm:pt>
    <dgm:pt modelId="{F40047A4-C81A-4F76-BC78-4A2B77451517}" type="pres">
      <dgm:prSet presAssocID="{211C8EC4-93CC-4DB3-94BA-1B4C8205D588}" presName="tx1" presStyleLbl="revTx" presStyleIdx="1" presStyleCnt="2"/>
      <dgm:spPr/>
    </dgm:pt>
    <dgm:pt modelId="{B5AF6B7F-F664-4592-B0C4-8E56F29CEA28}" type="pres">
      <dgm:prSet presAssocID="{211C8EC4-93CC-4DB3-94BA-1B4C8205D588}" presName="vert1" presStyleCnt="0"/>
      <dgm:spPr/>
    </dgm:pt>
  </dgm:ptLst>
  <dgm:cxnLst>
    <dgm:cxn modelId="{2F02C855-B783-45D3-B682-D25F0FD13502}" srcId="{7A738BB3-F90E-4DE5-8398-6B79CF22CD87}" destId="{9AD5FD12-C9E3-42BB-ACEC-FD6FF85032DA}" srcOrd="0" destOrd="0" parTransId="{8EB02F95-C07F-437A-94E0-7D19ECE1632B}" sibTransId="{B9F64084-7583-4BF6-A312-FCE41633A444}"/>
    <dgm:cxn modelId="{DB099685-B9F9-47C2-A9E3-B854D64BB42E}" type="presOf" srcId="{9AD5FD12-C9E3-42BB-ACEC-FD6FF85032DA}" destId="{7CDB4E71-E088-47FB-9E4B-11D7B53B15FE}" srcOrd="0" destOrd="0" presId="urn:microsoft.com/office/officeart/2008/layout/LinedList"/>
    <dgm:cxn modelId="{A6A97598-FE5E-4147-BC64-F066C1BEDD7A}" type="presOf" srcId="{7A738BB3-F90E-4DE5-8398-6B79CF22CD87}" destId="{7E179A22-921B-423F-99CD-70E0DD475ED0}" srcOrd="0" destOrd="0" presId="urn:microsoft.com/office/officeart/2008/layout/LinedList"/>
    <dgm:cxn modelId="{EE1AEAA7-231F-4BB0-88E7-00B8356946C3}" type="presOf" srcId="{211C8EC4-93CC-4DB3-94BA-1B4C8205D588}" destId="{F40047A4-C81A-4F76-BC78-4A2B77451517}" srcOrd="0" destOrd="0" presId="urn:microsoft.com/office/officeart/2008/layout/LinedList"/>
    <dgm:cxn modelId="{1684CCEA-536F-45D9-BD51-1A7DE19D3102}" srcId="{7A738BB3-F90E-4DE5-8398-6B79CF22CD87}" destId="{211C8EC4-93CC-4DB3-94BA-1B4C8205D588}" srcOrd="1" destOrd="0" parTransId="{44721977-789C-41CD-ADB1-17988FCEECE8}" sibTransId="{E6131CD4-1DE7-444B-BC48-DCBD3021DB23}"/>
    <dgm:cxn modelId="{CB5A8AB2-B270-4D90-88BC-FC08F346517F}" type="presParOf" srcId="{7E179A22-921B-423F-99CD-70E0DD475ED0}" destId="{49569596-2DFF-4336-9E95-938C8F3F7AE3}" srcOrd="0" destOrd="0" presId="urn:microsoft.com/office/officeart/2008/layout/LinedList"/>
    <dgm:cxn modelId="{3C15073D-6D63-4C33-BC03-DFA824540ECB}" type="presParOf" srcId="{7E179A22-921B-423F-99CD-70E0DD475ED0}" destId="{A96993B6-0679-4F8D-9AA9-63C80427D2F8}" srcOrd="1" destOrd="0" presId="urn:microsoft.com/office/officeart/2008/layout/LinedList"/>
    <dgm:cxn modelId="{CD1FF647-F82A-4C43-AA1A-15068A27111D}" type="presParOf" srcId="{A96993B6-0679-4F8D-9AA9-63C80427D2F8}" destId="{7CDB4E71-E088-47FB-9E4B-11D7B53B15FE}" srcOrd="0" destOrd="0" presId="urn:microsoft.com/office/officeart/2008/layout/LinedList"/>
    <dgm:cxn modelId="{BD18787A-AA7A-408B-82A7-B7815193442C}" type="presParOf" srcId="{A96993B6-0679-4F8D-9AA9-63C80427D2F8}" destId="{661A8D7D-4F72-4D03-BCB5-D55F8B8C373D}" srcOrd="1" destOrd="0" presId="urn:microsoft.com/office/officeart/2008/layout/LinedList"/>
    <dgm:cxn modelId="{3BF9D069-BD60-4933-BD3F-F8ED19B63CE6}" type="presParOf" srcId="{7E179A22-921B-423F-99CD-70E0DD475ED0}" destId="{87C7FDEC-33D3-4E1D-91F1-3B187D3E5DE3}" srcOrd="2" destOrd="0" presId="urn:microsoft.com/office/officeart/2008/layout/LinedList"/>
    <dgm:cxn modelId="{B154D264-D981-4B3E-A0D3-58652D036537}" type="presParOf" srcId="{7E179A22-921B-423F-99CD-70E0DD475ED0}" destId="{B8FAF4BD-86C9-4726-917E-0DCF4E072D12}" srcOrd="3" destOrd="0" presId="urn:microsoft.com/office/officeart/2008/layout/LinedList"/>
    <dgm:cxn modelId="{D3F6E6BB-2AEE-44E7-9348-64E21BC2D059}" type="presParOf" srcId="{B8FAF4BD-86C9-4726-917E-0DCF4E072D12}" destId="{F40047A4-C81A-4F76-BC78-4A2B77451517}" srcOrd="0" destOrd="0" presId="urn:microsoft.com/office/officeart/2008/layout/LinedList"/>
    <dgm:cxn modelId="{218775AC-BF19-40B3-9D8B-756CB1DDB406}" type="presParOf" srcId="{B8FAF4BD-86C9-4726-917E-0DCF4E072D12}" destId="{B5AF6B7F-F664-4592-B0C4-8E56F29CEA2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DB2775-579A-4A52-BFF4-AE3796EC69E4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66764D0-F8CA-4E84-82CF-ACD294D7299A}">
      <dgm:prSet/>
      <dgm:spPr/>
      <dgm:t>
        <a:bodyPr/>
        <a:lstStyle/>
        <a:p>
          <a:r>
            <a:rPr lang="en-US"/>
            <a:t>An important task of the education system in Kazakhstan, according to the State Program for the Development of Education and Science, is to activate the processes of self-organization and self-regulation of young people in various spheres of society.</a:t>
          </a:r>
        </a:p>
      </dgm:t>
    </dgm:pt>
    <dgm:pt modelId="{332CF6AA-621B-44B8-8C3D-4C3A9796960C}" type="parTrans" cxnId="{66DB2892-9662-4498-9BDF-C65177DD3223}">
      <dgm:prSet/>
      <dgm:spPr/>
      <dgm:t>
        <a:bodyPr/>
        <a:lstStyle/>
        <a:p>
          <a:endParaRPr lang="en-US"/>
        </a:p>
      </dgm:t>
    </dgm:pt>
    <dgm:pt modelId="{6D337FAC-FDA8-4E69-AA79-69A452BDCDFB}" type="sibTrans" cxnId="{66DB2892-9662-4498-9BDF-C65177DD3223}">
      <dgm:prSet/>
      <dgm:spPr/>
      <dgm:t>
        <a:bodyPr/>
        <a:lstStyle/>
        <a:p>
          <a:endParaRPr lang="en-US"/>
        </a:p>
      </dgm:t>
    </dgm:pt>
    <dgm:pt modelId="{2F6D5D6C-0CE8-419D-9BB3-52E570305E6F}">
      <dgm:prSet/>
      <dgm:spPr/>
      <dgm:t>
        <a:bodyPr/>
        <a:lstStyle/>
        <a:p>
          <a:r>
            <a:rPr lang="en-US" dirty="0">
              <a:solidFill>
                <a:schemeClr val="accent5">
                  <a:lumMod val="75000"/>
                </a:schemeClr>
              </a:solidFill>
            </a:rPr>
            <a:t>An important aim of the education system in Kazakhstan, according to the State Program for the Development of Education and Science, is to promote self-reliance and self-direction among young people, in all their interactions, for development of their lives and careers.</a:t>
          </a:r>
        </a:p>
      </dgm:t>
    </dgm:pt>
    <dgm:pt modelId="{02DBC098-F5DF-40BB-8873-E8190F59ACEE}" type="parTrans" cxnId="{76AC0331-9D27-4073-A5F4-7BEA5A82DA79}">
      <dgm:prSet/>
      <dgm:spPr/>
      <dgm:t>
        <a:bodyPr/>
        <a:lstStyle/>
        <a:p>
          <a:endParaRPr lang="en-US"/>
        </a:p>
      </dgm:t>
    </dgm:pt>
    <dgm:pt modelId="{E9C8F6EB-444A-4661-8583-CE80B5F14DC8}" type="sibTrans" cxnId="{76AC0331-9D27-4073-A5F4-7BEA5A82DA79}">
      <dgm:prSet/>
      <dgm:spPr/>
      <dgm:t>
        <a:bodyPr/>
        <a:lstStyle/>
        <a:p>
          <a:endParaRPr lang="en-US"/>
        </a:p>
      </dgm:t>
    </dgm:pt>
    <dgm:pt modelId="{3A028F0E-531E-4B74-B0AD-BDF737932652}" type="pres">
      <dgm:prSet presAssocID="{C0DB2775-579A-4A52-BFF4-AE3796EC69E4}" presName="vert0" presStyleCnt="0">
        <dgm:presLayoutVars>
          <dgm:dir/>
          <dgm:animOne val="branch"/>
          <dgm:animLvl val="lvl"/>
        </dgm:presLayoutVars>
      </dgm:prSet>
      <dgm:spPr/>
    </dgm:pt>
    <dgm:pt modelId="{89F1F9BE-01A3-4813-8454-2167E0E81B9C}" type="pres">
      <dgm:prSet presAssocID="{C66764D0-F8CA-4E84-82CF-ACD294D7299A}" presName="thickLine" presStyleLbl="alignNode1" presStyleIdx="0" presStyleCnt="2"/>
      <dgm:spPr/>
    </dgm:pt>
    <dgm:pt modelId="{27D9D1BB-70D6-4A1B-A803-8606B3E38F21}" type="pres">
      <dgm:prSet presAssocID="{C66764D0-F8CA-4E84-82CF-ACD294D7299A}" presName="horz1" presStyleCnt="0"/>
      <dgm:spPr/>
    </dgm:pt>
    <dgm:pt modelId="{A6527BC7-86D0-4124-AF25-F3F53336CBEB}" type="pres">
      <dgm:prSet presAssocID="{C66764D0-F8CA-4E84-82CF-ACD294D7299A}" presName="tx1" presStyleLbl="revTx" presStyleIdx="0" presStyleCnt="2"/>
      <dgm:spPr/>
    </dgm:pt>
    <dgm:pt modelId="{4C822FC6-B72E-4EAC-A259-4DAF9AE75437}" type="pres">
      <dgm:prSet presAssocID="{C66764D0-F8CA-4E84-82CF-ACD294D7299A}" presName="vert1" presStyleCnt="0"/>
      <dgm:spPr/>
    </dgm:pt>
    <dgm:pt modelId="{5C83FAD1-BB12-4A35-B6F9-F7D2B4D43C4C}" type="pres">
      <dgm:prSet presAssocID="{2F6D5D6C-0CE8-419D-9BB3-52E570305E6F}" presName="thickLine" presStyleLbl="alignNode1" presStyleIdx="1" presStyleCnt="2"/>
      <dgm:spPr/>
    </dgm:pt>
    <dgm:pt modelId="{04EA1B6C-45EE-4A2E-8FE1-86282BE68191}" type="pres">
      <dgm:prSet presAssocID="{2F6D5D6C-0CE8-419D-9BB3-52E570305E6F}" presName="horz1" presStyleCnt="0"/>
      <dgm:spPr/>
    </dgm:pt>
    <dgm:pt modelId="{8FA2EE5C-7BFE-4BDA-94EB-8998743E5712}" type="pres">
      <dgm:prSet presAssocID="{2F6D5D6C-0CE8-419D-9BB3-52E570305E6F}" presName="tx1" presStyleLbl="revTx" presStyleIdx="1" presStyleCnt="2"/>
      <dgm:spPr/>
    </dgm:pt>
    <dgm:pt modelId="{EC852B19-C928-47FC-B638-9A62F7AFC165}" type="pres">
      <dgm:prSet presAssocID="{2F6D5D6C-0CE8-419D-9BB3-52E570305E6F}" presName="vert1" presStyleCnt="0"/>
      <dgm:spPr/>
    </dgm:pt>
  </dgm:ptLst>
  <dgm:cxnLst>
    <dgm:cxn modelId="{76AC0331-9D27-4073-A5F4-7BEA5A82DA79}" srcId="{C0DB2775-579A-4A52-BFF4-AE3796EC69E4}" destId="{2F6D5D6C-0CE8-419D-9BB3-52E570305E6F}" srcOrd="1" destOrd="0" parTransId="{02DBC098-F5DF-40BB-8873-E8190F59ACEE}" sibTransId="{E9C8F6EB-444A-4661-8583-CE80B5F14DC8}"/>
    <dgm:cxn modelId="{F088AC3D-ADD5-4DD2-A433-FF30B844D3BA}" type="presOf" srcId="{C66764D0-F8CA-4E84-82CF-ACD294D7299A}" destId="{A6527BC7-86D0-4124-AF25-F3F53336CBEB}" srcOrd="0" destOrd="0" presId="urn:microsoft.com/office/officeart/2008/layout/LinedList"/>
    <dgm:cxn modelId="{7C2F7C5B-FCC2-48B8-943F-E19327B48A8D}" type="presOf" srcId="{C0DB2775-579A-4A52-BFF4-AE3796EC69E4}" destId="{3A028F0E-531E-4B74-B0AD-BDF737932652}" srcOrd="0" destOrd="0" presId="urn:microsoft.com/office/officeart/2008/layout/LinedList"/>
    <dgm:cxn modelId="{0FDF3B87-85A1-48A0-8583-31353229F323}" type="presOf" srcId="{2F6D5D6C-0CE8-419D-9BB3-52E570305E6F}" destId="{8FA2EE5C-7BFE-4BDA-94EB-8998743E5712}" srcOrd="0" destOrd="0" presId="urn:microsoft.com/office/officeart/2008/layout/LinedList"/>
    <dgm:cxn modelId="{66DB2892-9662-4498-9BDF-C65177DD3223}" srcId="{C0DB2775-579A-4A52-BFF4-AE3796EC69E4}" destId="{C66764D0-F8CA-4E84-82CF-ACD294D7299A}" srcOrd="0" destOrd="0" parTransId="{332CF6AA-621B-44B8-8C3D-4C3A9796960C}" sibTransId="{6D337FAC-FDA8-4E69-AA79-69A452BDCDFB}"/>
    <dgm:cxn modelId="{D27C0BC2-8399-4772-8249-F4D029728282}" type="presParOf" srcId="{3A028F0E-531E-4B74-B0AD-BDF737932652}" destId="{89F1F9BE-01A3-4813-8454-2167E0E81B9C}" srcOrd="0" destOrd="0" presId="urn:microsoft.com/office/officeart/2008/layout/LinedList"/>
    <dgm:cxn modelId="{9957042F-0A8E-467B-8C34-1F2C3D4AF1DE}" type="presParOf" srcId="{3A028F0E-531E-4B74-B0AD-BDF737932652}" destId="{27D9D1BB-70D6-4A1B-A803-8606B3E38F21}" srcOrd="1" destOrd="0" presId="urn:microsoft.com/office/officeart/2008/layout/LinedList"/>
    <dgm:cxn modelId="{212CFFE4-6073-48FC-9987-308994DDD3E9}" type="presParOf" srcId="{27D9D1BB-70D6-4A1B-A803-8606B3E38F21}" destId="{A6527BC7-86D0-4124-AF25-F3F53336CBEB}" srcOrd="0" destOrd="0" presId="urn:microsoft.com/office/officeart/2008/layout/LinedList"/>
    <dgm:cxn modelId="{115BED7A-760D-426D-BF70-E47C8A0DA6AD}" type="presParOf" srcId="{27D9D1BB-70D6-4A1B-A803-8606B3E38F21}" destId="{4C822FC6-B72E-4EAC-A259-4DAF9AE75437}" srcOrd="1" destOrd="0" presId="urn:microsoft.com/office/officeart/2008/layout/LinedList"/>
    <dgm:cxn modelId="{B5434056-C342-4477-9E26-C01BE6027E89}" type="presParOf" srcId="{3A028F0E-531E-4B74-B0AD-BDF737932652}" destId="{5C83FAD1-BB12-4A35-B6F9-F7D2B4D43C4C}" srcOrd="2" destOrd="0" presId="urn:microsoft.com/office/officeart/2008/layout/LinedList"/>
    <dgm:cxn modelId="{454863BC-4A2E-475E-B84B-3CAB3E49DDD7}" type="presParOf" srcId="{3A028F0E-531E-4B74-B0AD-BDF737932652}" destId="{04EA1B6C-45EE-4A2E-8FE1-86282BE68191}" srcOrd="3" destOrd="0" presId="urn:microsoft.com/office/officeart/2008/layout/LinedList"/>
    <dgm:cxn modelId="{017AC6B4-51EE-477A-ABA5-51575F134F57}" type="presParOf" srcId="{04EA1B6C-45EE-4A2E-8FE1-86282BE68191}" destId="{8FA2EE5C-7BFE-4BDA-94EB-8998743E5712}" srcOrd="0" destOrd="0" presId="urn:microsoft.com/office/officeart/2008/layout/LinedList"/>
    <dgm:cxn modelId="{9216B75A-3AAD-4F07-9E46-D3C3863FCF5A}" type="presParOf" srcId="{04EA1B6C-45EE-4A2E-8FE1-86282BE68191}" destId="{EC852B19-C928-47FC-B638-9A62F7AFC16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32B89E-7717-4114-A958-F37814898E12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4BE9059-627C-427A-A2DA-63F6661ED8BD}">
      <dgm:prSet/>
      <dgm:spPr/>
      <dgm:t>
        <a:bodyPr/>
        <a:lstStyle/>
        <a:p>
          <a:r>
            <a:rPr lang="en-US" dirty="0"/>
            <a:t>Focus </a:t>
          </a:r>
        </a:p>
      </dgm:t>
    </dgm:pt>
    <dgm:pt modelId="{2744113A-F8DC-4388-8581-57A53A3F020F}" type="parTrans" cxnId="{FAA744B0-C598-4A14-A560-2CFC76ED5255}">
      <dgm:prSet/>
      <dgm:spPr/>
      <dgm:t>
        <a:bodyPr/>
        <a:lstStyle/>
        <a:p>
          <a:endParaRPr lang="en-US"/>
        </a:p>
      </dgm:t>
    </dgm:pt>
    <dgm:pt modelId="{C2543643-F569-49CC-827A-01ED5436F470}" type="sibTrans" cxnId="{FAA744B0-C598-4A14-A560-2CFC76ED5255}">
      <dgm:prSet/>
      <dgm:spPr/>
      <dgm:t>
        <a:bodyPr/>
        <a:lstStyle/>
        <a:p>
          <a:endParaRPr lang="en-US"/>
        </a:p>
      </dgm:t>
    </dgm:pt>
    <dgm:pt modelId="{5971DB3A-9B1D-4F7D-A164-1A726F6FF38E}">
      <dgm:prSet custT="1"/>
      <dgm:spPr/>
      <dgm:t>
        <a:bodyPr/>
        <a:lstStyle/>
        <a:p>
          <a:r>
            <a:rPr lang="en-US" sz="2800" dirty="0"/>
            <a:t>Focus on the student experience both academically and socially.</a:t>
          </a:r>
        </a:p>
      </dgm:t>
    </dgm:pt>
    <dgm:pt modelId="{1ED4CECF-C649-461B-98FD-3DF097F653CB}" type="parTrans" cxnId="{023670BC-C5F4-423F-AE6E-F99F63730AF9}">
      <dgm:prSet/>
      <dgm:spPr/>
      <dgm:t>
        <a:bodyPr/>
        <a:lstStyle/>
        <a:p>
          <a:endParaRPr lang="en-US"/>
        </a:p>
      </dgm:t>
    </dgm:pt>
    <dgm:pt modelId="{D8A65305-E7C7-4D50-B357-68DEF161D20D}" type="sibTrans" cxnId="{023670BC-C5F4-423F-AE6E-F99F63730AF9}">
      <dgm:prSet/>
      <dgm:spPr/>
      <dgm:t>
        <a:bodyPr/>
        <a:lstStyle/>
        <a:p>
          <a:endParaRPr lang="en-US"/>
        </a:p>
      </dgm:t>
    </dgm:pt>
    <dgm:pt modelId="{9E4D2EFA-3C6A-45B5-8669-BD4A2907509D}">
      <dgm:prSet/>
      <dgm:spPr/>
      <dgm:t>
        <a:bodyPr/>
        <a:lstStyle/>
        <a:p>
          <a:r>
            <a:rPr lang="en-US" dirty="0"/>
            <a:t>Unique</a:t>
          </a:r>
        </a:p>
      </dgm:t>
    </dgm:pt>
    <dgm:pt modelId="{8FE03990-E220-498A-965D-04C832F61D28}" type="parTrans" cxnId="{C3EEC922-DBEB-4B7E-BF8B-5989625960A4}">
      <dgm:prSet/>
      <dgm:spPr/>
      <dgm:t>
        <a:bodyPr/>
        <a:lstStyle/>
        <a:p>
          <a:endParaRPr lang="en-US"/>
        </a:p>
      </dgm:t>
    </dgm:pt>
    <dgm:pt modelId="{1265A2F4-EF5D-4506-98A1-71360CF7673C}" type="sibTrans" cxnId="{C3EEC922-DBEB-4B7E-BF8B-5989625960A4}">
      <dgm:prSet/>
      <dgm:spPr/>
      <dgm:t>
        <a:bodyPr/>
        <a:lstStyle/>
        <a:p>
          <a:endParaRPr lang="en-US"/>
        </a:p>
      </dgm:t>
    </dgm:pt>
    <dgm:pt modelId="{F050C58D-E2A5-42E2-BA88-2F190C065C14}">
      <dgm:prSet custT="1"/>
      <dgm:spPr/>
      <dgm:t>
        <a:bodyPr/>
        <a:lstStyle/>
        <a:p>
          <a:r>
            <a:rPr lang="en-US" sz="2800" dirty="0"/>
            <a:t>Figure out what is unique about your university and make sure to state it prominently in the handbook.</a:t>
          </a:r>
        </a:p>
      </dgm:t>
    </dgm:pt>
    <dgm:pt modelId="{8C69335A-274D-4176-B5B1-AC47455B497C}" type="parTrans" cxnId="{0081B088-F423-4B38-9D53-FA5C4F9F7D8C}">
      <dgm:prSet/>
      <dgm:spPr/>
      <dgm:t>
        <a:bodyPr/>
        <a:lstStyle/>
        <a:p>
          <a:endParaRPr lang="en-US"/>
        </a:p>
      </dgm:t>
    </dgm:pt>
    <dgm:pt modelId="{5D3D0805-1575-4DB7-8447-A49B3D4D0790}" type="sibTrans" cxnId="{0081B088-F423-4B38-9D53-FA5C4F9F7D8C}">
      <dgm:prSet/>
      <dgm:spPr/>
      <dgm:t>
        <a:bodyPr/>
        <a:lstStyle/>
        <a:p>
          <a:endParaRPr lang="en-US"/>
        </a:p>
      </dgm:t>
    </dgm:pt>
    <dgm:pt modelId="{55786532-9378-40C7-8E22-0C870E8604FE}">
      <dgm:prSet/>
      <dgm:spPr/>
      <dgm:t>
        <a:bodyPr/>
        <a:lstStyle/>
        <a:p>
          <a:r>
            <a:rPr lang="en-US" dirty="0"/>
            <a:t>Claims</a:t>
          </a:r>
        </a:p>
      </dgm:t>
    </dgm:pt>
    <dgm:pt modelId="{C3E74197-DC64-4849-A22E-D81FBA9B8F27}" type="parTrans" cxnId="{9B863938-A8E2-45DB-B671-D5C0FF8024C5}">
      <dgm:prSet/>
      <dgm:spPr/>
      <dgm:t>
        <a:bodyPr/>
        <a:lstStyle/>
        <a:p>
          <a:endParaRPr lang="en-US"/>
        </a:p>
      </dgm:t>
    </dgm:pt>
    <dgm:pt modelId="{F75618EF-2756-4932-BCEB-E7612FDC8B0A}" type="sibTrans" cxnId="{9B863938-A8E2-45DB-B671-D5C0FF8024C5}">
      <dgm:prSet/>
      <dgm:spPr/>
      <dgm:t>
        <a:bodyPr/>
        <a:lstStyle/>
        <a:p>
          <a:endParaRPr lang="en-US"/>
        </a:p>
      </dgm:t>
    </dgm:pt>
    <dgm:pt modelId="{2890ED3D-F551-41B6-AE15-214A614E0BF3}">
      <dgm:prSet custT="1"/>
      <dgm:spPr/>
      <dgm:t>
        <a:bodyPr/>
        <a:lstStyle/>
        <a:p>
          <a:r>
            <a:rPr lang="en-US" sz="2800" dirty="0"/>
            <a:t>Be truthful about what you present. Do not include              over-stated claims.</a:t>
          </a:r>
        </a:p>
      </dgm:t>
    </dgm:pt>
    <dgm:pt modelId="{73CD6D57-ACE8-4A83-9673-558DA765D965}" type="parTrans" cxnId="{0F797942-6E44-475B-8B3F-6FE3BC418233}">
      <dgm:prSet/>
      <dgm:spPr/>
      <dgm:t>
        <a:bodyPr/>
        <a:lstStyle/>
        <a:p>
          <a:endParaRPr lang="en-US"/>
        </a:p>
      </dgm:t>
    </dgm:pt>
    <dgm:pt modelId="{1F7B1D03-3127-4B93-A468-D397088DF9B6}" type="sibTrans" cxnId="{0F797942-6E44-475B-8B3F-6FE3BC418233}">
      <dgm:prSet/>
      <dgm:spPr/>
      <dgm:t>
        <a:bodyPr/>
        <a:lstStyle/>
        <a:p>
          <a:endParaRPr lang="en-US"/>
        </a:p>
      </dgm:t>
    </dgm:pt>
    <dgm:pt modelId="{DD0C9FFD-EBA1-4A68-A7BF-82BB1E5399C7}" type="pres">
      <dgm:prSet presAssocID="{2232B89E-7717-4114-A958-F37814898E12}" presName="Name0" presStyleCnt="0">
        <dgm:presLayoutVars>
          <dgm:dir/>
          <dgm:animLvl val="lvl"/>
          <dgm:resizeHandles val="exact"/>
        </dgm:presLayoutVars>
      </dgm:prSet>
      <dgm:spPr/>
    </dgm:pt>
    <dgm:pt modelId="{D1B4BD9F-1556-4CA0-9171-E3415CD7E434}" type="pres">
      <dgm:prSet presAssocID="{34BE9059-627C-427A-A2DA-63F6661ED8BD}" presName="linNode" presStyleCnt="0"/>
      <dgm:spPr/>
    </dgm:pt>
    <dgm:pt modelId="{16447359-CD71-4EE3-B514-114308291C77}" type="pres">
      <dgm:prSet presAssocID="{34BE9059-627C-427A-A2DA-63F6661ED8BD}" presName="parentText" presStyleLbl="solidFgAcc1" presStyleIdx="0" presStyleCnt="3">
        <dgm:presLayoutVars>
          <dgm:chMax val="1"/>
          <dgm:bulletEnabled/>
        </dgm:presLayoutVars>
      </dgm:prSet>
      <dgm:spPr/>
    </dgm:pt>
    <dgm:pt modelId="{970B212D-2F47-4800-A55E-5D9A8E971BC3}" type="pres">
      <dgm:prSet presAssocID="{34BE9059-627C-427A-A2DA-63F6661ED8BD}" presName="descendantText" presStyleLbl="alignNode1" presStyleIdx="0" presStyleCnt="3">
        <dgm:presLayoutVars>
          <dgm:bulletEnabled/>
        </dgm:presLayoutVars>
      </dgm:prSet>
      <dgm:spPr/>
    </dgm:pt>
    <dgm:pt modelId="{A37E38A4-4A25-4903-AEA5-3C40BB7AA1AF}" type="pres">
      <dgm:prSet presAssocID="{C2543643-F569-49CC-827A-01ED5436F470}" presName="sp" presStyleCnt="0"/>
      <dgm:spPr/>
    </dgm:pt>
    <dgm:pt modelId="{B71296E7-22E9-4C5B-93ED-08A722B75082}" type="pres">
      <dgm:prSet presAssocID="{9E4D2EFA-3C6A-45B5-8669-BD4A2907509D}" presName="linNode" presStyleCnt="0"/>
      <dgm:spPr/>
    </dgm:pt>
    <dgm:pt modelId="{6A599ED0-A8E1-4B44-B5DD-7CB85A0CA8A9}" type="pres">
      <dgm:prSet presAssocID="{9E4D2EFA-3C6A-45B5-8669-BD4A2907509D}" presName="parentText" presStyleLbl="solidFgAcc1" presStyleIdx="1" presStyleCnt="3">
        <dgm:presLayoutVars>
          <dgm:chMax val="1"/>
          <dgm:bulletEnabled/>
        </dgm:presLayoutVars>
      </dgm:prSet>
      <dgm:spPr/>
    </dgm:pt>
    <dgm:pt modelId="{302F480A-4A98-43C9-98D3-E06D8484F7E7}" type="pres">
      <dgm:prSet presAssocID="{9E4D2EFA-3C6A-45B5-8669-BD4A2907509D}" presName="descendantText" presStyleLbl="alignNode1" presStyleIdx="1" presStyleCnt="3">
        <dgm:presLayoutVars>
          <dgm:bulletEnabled/>
        </dgm:presLayoutVars>
      </dgm:prSet>
      <dgm:spPr/>
    </dgm:pt>
    <dgm:pt modelId="{2F94BDBE-67B2-4A71-BB25-E332B549FF4D}" type="pres">
      <dgm:prSet presAssocID="{1265A2F4-EF5D-4506-98A1-71360CF7673C}" presName="sp" presStyleCnt="0"/>
      <dgm:spPr/>
    </dgm:pt>
    <dgm:pt modelId="{A9025A8D-54CF-47F8-98B8-463304B93BB5}" type="pres">
      <dgm:prSet presAssocID="{55786532-9378-40C7-8E22-0C870E8604FE}" presName="linNode" presStyleCnt="0"/>
      <dgm:spPr/>
    </dgm:pt>
    <dgm:pt modelId="{76FB6121-EFAF-458E-ADDE-EE639866A95A}" type="pres">
      <dgm:prSet presAssocID="{55786532-9378-40C7-8E22-0C870E8604FE}" presName="parentText" presStyleLbl="solidFgAcc1" presStyleIdx="2" presStyleCnt="3">
        <dgm:presLayoutVars>
          <dgm:chMax val="1"/>
          <dgm:bulletEnabled/>
        </dgm:presLayoutVars>
      </dgm:prSet>
      <dgm:spPr/>
    </dgm:pt>
    <dgm:pt modelId="{8163ADAC-6CE9-4C1D-951F-F5E8A84A4E02}" type="pres">
      <dgm:prSet presAssocID="{55786532-9378-40C7-8E22-0C870E8604FE}" presName="descendantText" presStyleLbl="alignNode1" presStyleIdx="2" presStyleCnt="3">
        <dgm:presLayoutVars>
          <dgm:bulletEnabled/>
        </dgm:presLayoutVars>
      </dgm:prSet>
      <dgm:spPr/>
    </dgm:pt>
  </dgm:ptLst>
  <dgm:cxnLst>
    <dgm:cxn modelId="{7275940D-0B16-4840-A7D9-E13C613AF81D}" type="presOf" srcId="{34BE9059-627C-427A-A2DA-63F6661ED8BD}" destId="{16447359-CD71-4EE3-B514-114308291C77}" srcOrd="0" destOrd="0" presId="urn:microsoft.com/office/officeart/2016/7/layout/VerticalHollowActionList"/>
    <dgm:cxn modelId="{30CE6621-F8EB-421E-BBED-E6386F578E0A}" type="presOf" srcId="{55786532-9378-40C7-8E22-0C870E8604FE}" destId="{76FB6121-EFAF-458E-ADDE-EE639866A95A}" srcOrd="0" destOrd="0" presId="urn:microsoft.com/office/officeart/2016/7/layout/VerticalHollowActionList"/>
    <dgm:cxn modelId="{C3EEC922-DBEB-4B7E-BF8B-5989625960A4}" srcId="{2232B89E-7717-4114-A958-F37814898E12}" destId="{9E4D2EFA-3C6A-45B5-8669-BD4A2907509D}" srcOrd="1" destOrd="0" parTransId="{8FE03990-E220-498A-965D-04C832F61D28}" sibTransId="{1265A2F4-EF5D-4506-98A1-71360CF7673C}"/>
    <dgm:cxn modelId="{9B863938-A8E2-45DB-B671-D5C0FF8024C5}" srcId="{2232B89E-7717-4114-A958-F37814898E12}" destId="{55786532-9378-40C7-8E22-0C870E8604FE}" srcOrd="2" destOrd="0" parTransId="{C3E74197-DC64-4849-A22E-D81FBA9B8F27}" sibTransId="{F75618EF-2756-4932-BCEB-E7612FDC8B0A}"/>
    <dgm:cxn modelId="{0F797942-6E44-475B-8B3F-6FE3BC418233}" srcId="{55786532-9378-40C7-8E22-0C870E8604FE}" destId="{2890ED3D-F551-41B6-AE15-214A614E0BF3}" srcOrd="0" destOrd="0" parTransId="{73CD6D57-ACE8-4A83-9673-558DA765D965}" sibTransId="{1F7B1D03-3127-4B93-A468-D397088DF9B6}"/>
    <dgm:cxn modelId="{F426716E-1B8C-463F-B366-F0F2BADC6C7F}" type="presOf" srcId="{9E4D2EFA-3C6A-45B5-8669-BD4A2907509D}" destId="{6A599ED0-A8E1-4B44-B5DD-7CB85A0CA8A9}" srcOrd="0" destOrd="0" presId="urn:microsoft.com/office/officeart/2016/7/layout/VerticalHollowActionList"/>
    <dgm:cxn modelId="{76DB654F-A0CB-4D3E-8F42-FECBB522E04B}" type="presOf" srcId="{2890ED3D-F551-41B6-AE15-214A614E0BF3}" destId="{8163ADAC-6CE9-4C1D-951F-F5E8A84A4E02}" srcOrd="0" destOrd="0" presId="urn:microsoft.com/office/officeart/2016/7/layout/VerticalHollowActionList"/>
    <dgm:cxn modelId="{CB84D951-7EA8-4B74-887B-F6471B9B4C14}" type="presOf" srcId="{5971DB3A-9B1D-4F7D-A164-1A726F6FF38E}" destId="{970B212D-2F47-4800-A55E-5D9A8E971BC3}" srcOrd="0" destOrd="0" presId="urn:microsoft.com/office/officeart/2016/7/layout/VerticalHollowActionList"/>
    <dgm:cxn modelId="{0081B088-F423-4B38-9D53-FA5C4F9F7D8C}" srcId="{9E4D2EFA-3C6A-45B5-8669-BD4A2907509D}" destId="{F050C58D-E2A5-42E2-BA88-2F190C065C14}" srcOrd="0" destOrd="0" parTransId="{8C69335A-274D-4176-B5B1-AC47455B497C}" sibTransId="{5D3D0805-1575-4DB7-8447-A49B3D4D0790}"/>
    <dgm:cxn modelId="{C572D29E-3CA7-40F1-A125-630FC54A6F4F}" type="presOf" srcId="{F050C58D-E2A5-42E2-BA88-2F190C065C14}" destId="{302F480A-4A98-43C9-98D3-E06D8484F7E7}" srcOrd="0" destOrd="0" presId="urn:microsoft.com/office/officeart/2016/7/layout/VerticalHollowActionList"/>
    <dgm:cxn modelId="{4FF62EAA-28F6-4236-B3F2-A8CD90D50B92}" type="presOf" srcId="{2232B89E-7717-4114-A958-F37814898E12}" destId="{DD0C9FFD-EBA1-4A68-A7BF-82BB1E5399C7}" srcOrd="0" destOrd="0" presId="urn:microsoft.com/office/officeart/2016/7/layout/VerticalHollowActionList"/>
    <dgm:cxn modelId="{FAA744B0-C598-4A14-A560-2CFC76ED5255}" srcId="{2232B89E-7717-4114-A958-F37814898E12}" destId="{34BE9059-627C-427A-A2DA-63F6661ED8BD}" srcOrd="0" destOrd="0" parTransId="{2744113A-F8DC-4388-8581-57A53A3F020F}" sibTransId="{C2543643-F569-49CC-827A-01ED5436F470}"/>
    <dgm:cxn modelId="{023670BC-C5F4-423F-AE6E-F99F63730AF9}" srcId="{34BE9059-627C-427A-A2DA-63F6661ED8BD}" destId="{5971DB3A-9B1D-4F7D-A164-1A726F6FF38E}" srcOrd="0" destOrd="0" parTransId="{1ED4CECF-C649-461B-98FD-3DF097F653CB}" sibTransId="{D8A65305-E7C7-4D50-B357-68DEF161D20D}"/>
    <dgm:cxn modelId="{2B286388-0DD6-48C5-84B5-40562BAC0E0E}" type="presParOf" srcId="{DD0C9FFD-EBA1-4A68-A7BF-82BB1E5399C7}" destId="{D1B4BD9F-1556-4CA0-9171-E3415CD7E434}" srcOrd="0" destOrd="0" presId="urn:microsoft.com/office/officeart/2016/7/layout/VerticalHollowActionList"/>
    <dgm:cxn modelId="{8761A0B6-E1C3-405E-87C7-EADFFAA0D455}" type="presParOf" srcId="{D1B4BD9F-1556-4CA0-9171-E3415CD7E434}" destId="{16447359-CD71-4EE3-B514-114308291C77}" srcOrd="0" destOrd="0" presId="urn:microsoft.com/office/officeart/2016/7/layout/VerticalHollowActionList"/>
    <dgm:cxn modelId="{76B44389-06E0-482C-AE78-2CA62B6E6CD5}" type="presParOf" srcId="{D1B4BD9F-1556-4CA0-9171-E3415CD7E434}" destId="{970B212D-2F47-4800-A55E-5D9A8E971BC3}" srcOrd="1" destOrd="0" presId="urn:microsoft.com/office/officeart/2016/7/layout/VerticalHollowActionList"/>
    <dgm:cxn modelId="{F70FC129-FF56-4A92-AAB4-9CCD6280A0FB}" type="presParOf" srcId="{DD0C9FFD-EBA1-4A68-A7BF-82BB1E5399C7}" destId="{A37E38A4-4A25-4903-AEA5-3C40BB7AA1AF}" srcOrd="1" destOrd="0" presId="urn:microsoft.com/office/officeart/2016/7/layout/VerticalHollowActionList"/>
    <dgm:cxn modelId="{9D5A9B60-6CB0-4F82-A897-D0B88EEB786B}" type="presParOf" srcId="{DD0C9FFD-EBA1-4A68-A7BF-82BB1E5399C7}" destId="{B71296E7-22E9-4C5B-93ED-08A722B75082}" srcOrd="2" destOrd="0" presId="urn:microsoft.com/office/officeart/2016/7/layout/VerticalHollowActionList"/>
    <dgm:cxn modelId="{C8EBF316-B3A1-4B1A-9928-72218072A2CE}" type="presParOf" srcId="{B71296E7-22E9-4C5B-93ED-08A722B75082}" destId="{6A599ED0-A8E1-4B44-B5DD-7CB85A0CA8A9}" srcOrd="0" destOrd="0" presId="urn:microsoft.com/office/officeart/2016/7/layout/VerticalHollowActionList"/>
    <dgm:cxn modelId="{D6E01371-CC88-4B3D-8DCA-7C0814D50583}" type="presParOf" srcId="{B71296E7-22E9-4C5B-93ED-08A722B75082}" destId="{302F480A-4A98-43C9-98D3-E06D8484F7E7}" srcOrd="1" destOrd="0" presId="urn:microsoft.com/office/officeart/2016/7/layout/VerticalHollowActionList"/>
    <dgm:cxn modelId="{FF83F147-0D40-4CFC-BD5C-2FF0A4E20D0A}" type="presParOf" srcId="{DD0C9FFD-EBA1-4A68-A7BF-82BB1E5399C7}" destId="{2F94BDBE-67B2-4A71-BB25-E332B549FF4D}" srcOrd="3" destOrd="0" presId="urn:microsoft.com/office/officeart/2016/7/layout/VerticalHollowActionList"/>
    <dgm:cxn modelId="{B20877BF-7FBD-4A5C-8625-32D5F5BDF000}" type="presParOf" srcId="{DD0C9FFD-EBA1-4A68-A7BF-82BB1E5399C7}" destId="{A9025A8D-54CF-47F8-98B8-463304B93BB5}" srcOrd="4" destOrd="0" presId="urn:microsoft.com/office/officeart/2016/7/layout/VerticalHollowActionList"/>
    <dgm:cxn modelId="{4C8C924B-A44B-4CF9-BE6E-93A6C35DBD02}" type="presParOf" srcId="{A9025A8D-54CF-47F8-98B8-463304B93BB5}" destId="{76FB6121-EFAF-458E-ADDE-EE639866A95A}" srcOrd="0" destOrd="0" presId="urn:microsoft.com/office/officeart/2016/7/layout/VerticalHollowActionList"/>
    <dgm:cxn modelId="{573C575D-8EE7-4AC7-9AEB-85338D5D16D8}" type="presParOf" srcId="{A9025A8D-54CF-47F8-98B8-463304B93BB5}" destId="{8163ADAC-6CE9-4C1D-951F-F5E8A84A4E02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28F307-8DE7-4968-897C-2277153E995B}">
      <dsp:nvSpPr>
        <dsp:cNvPr id="0" name=""/>
        <dsp:cNvSpPr/>
      </dsp:nvSpPr>
      <dsp:spPr>
        <a:xfrm>
          <a:off x="0" y="71469"/>
          <a:ext cx="10515600" cy="7956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Student and faculty mobility has become increasingly desirable as part of internationalization efforts in higher education.</a:t>
          </a:r>
        </a:p>
      </dsp:txBody>
      <dsp:txXfrm>
        <a:off x="38838" y="110307"/>
        <a:ext cx="10437924" cy="717924"/>
      </dsp:txXfrm>
    </dsp:sp>
    <dsp:sp modelId="{FC76DD92-257E-4470-9367-BFDE1A785077}">
      <dsp:nvSpPr>
        <dsp:cNvPr id="0" name=""/>
        <dsp:cNvSpPr/>
      </dsp:nvSpPr>
      <dsp:spPr>
        <a:xfrm>
          <a:off x="0" y="924669"/>
          <a:ext cx="10515600" cy="79560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Cost is a significant barrier for the majority of students and faculty in universities in Kazakhstan.</a:t>
          </a:r>
        </a:p>
      </dsp:txBody>
      <dsp:txXfrm>
        <a:off x="38838" y="963507"/>
        <a:ext cx="10437924" cy="717924"/>
      </dsp:txXfrm>
    </dsp:sp>
    <dsp:sp modelId="{C903234D-15EA-4A64-9FC2-6F3A0A63C17B}">
      <dsp:nvSpPr>
        <dsp:cNvPr id="0" name=""/>
        <dsp:cNvSpPr/>
      </dsp:nvSpPr>
      <dsp:spPr>
        <a:xfrm>
          <a:off x="0" y="1777869"/>
          <a:ext cx="10515600" cy="79560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Traditional mobility (study abroad) is the “gold standard” but there are many ways to provide an international experience to all students.</a:t>
          </a:r>
        </a:p>
      </dsp:txBody>
      <dsp:txXfrm>
        <a:off x="38838" y="1816707"/>
        <a:ext cx="10437924" cy="717924"/>
      </dsp:txXfrm>
    </dsp:sp>
    <dsp:sp modelId="{5754D130-02D7-4107-AA28-58E8640FA389}">
      <dsp:nvSpPr>
        <dsp:cNvPr id="0" name=""/>
        <dsp:cNvSpPr/>
      </dsp:nvSpPr>
      <dsp:spPr>
        <a:xfrm>
          <a:off x="0" y="2631069"/>
          <a:ext cx="10515600" cy="79560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One such strategy is at-home internationalization (Knight 2004; Soria &amp; </a:t>
          </a:r>
          <a:r>
            <a:rPr lang="en-US" sz="2000" kern="1200" dirty="0" err="1"/>
            <a:t>Troisi</a:t>
          </a:r>
          <a:r>
            <a:rPr lang="en-US" sz="2000" kern="1200" dirty="0"/>
            <a:t> 2013; </a:t>
          </a:r>
          <a:r>
            <a:rPr lang="en-US" sz="2000" kern="1200" dirty="0" err="1"/>
            <a:t>Beelen</a:t>
          </a:r>
          <a:r>
            <a:rPr lang="en-US" sz="2000" kern="1200" dirty="0"/>
            <a:t> &amp; Jones 2015).</a:t>
          </a:r>
        </a:p>
      </dsp:txBody>
      <dsp:txXfrm>
        <a:off x="38838" y="2669907"/>
        <a:ext cx="10437924" cy="717924"/>
      </dsp:txXfrm>
    </dsp:sp>
    <dsp:sp modelId="{1D7ABF9E-1B0B-4E12-95B4-595D512EA0BF}">
      <dsp:nvSpPr>
        <dsp:cNvPr id="0" name=""/>
        <dsp:cNvSpPr/>
      </dsp:nvSpPr>
      <dsp:spPr>
        <a:xfrm>
          <a:off x="0" y="3484269"/>
          <a:ext cx="10515600" cy="7956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At-home internationalization also serves to attract more international students.</a:t>
          </a:r>
        </a:p>
      </dsp:txBody>
      <dsp:txXfrm>
        <a:off x="38838" y="3523107"/>
        <a:ext cx="10437924" cy="7179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1CAA98-1386-4018-A0FB-404A5CFEC188}">
      <dsp:nvSpPr>
        <dsp:cNvPr id="0" name=""/>
        <dsp:cNvSpPr/>
      </dsp:nvSpPr>
      <dsp:spPr>
        <a:xfrm>
          <a:off x="644851" y="998"/>
          <a:ext cx="2781421" cy="1668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Academic curriculum is internationally focused.</a:t>
          </a:r>
        </a:p>
      </dsp:txBody>
      <dsp:txXfrm>
        <a:off x="644851" y="998"/>
        <a:ext cx="2781421" cy="1668852"/>
      </dsp:txXfrm>
    </dsp:sp>
    <dsp:sp modelId="{764C183E-13AC-408E-A6BD-33464525092C}">
      <dsp:nvSpPr>
        <dsp:cNvPr id="0" name=""/>
        <dsp:cNvSpPr/>
      </dsp:nvSpPr>
      <dsp:spPr>
        <a:xfrm>
          <a:off x="3704415" y="998"/>
          <a:ext cx="2781421" cy="1668852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Standards for faculty and student achievement are aligned with international norms.</a:t>
          </a:r>
        </a:p>
      </dsp:txBody>
      <dsp:txXfrm>
        <a:off x="3704415" y="998"/>
        <a:ext cx="2781421" cy="1668852"/>
      </dsp:txXfrm>
    </dsp:sp>
    <dsp:sp modelId="{90DA2BA5-0A2D-492B-BAB2-6C9E27020EF9}">
      <dsp:nvSpPr>
        <dsp:cNvPr id="0" name=""/>
        <dsp:cNvSpPr/>
      </dsp:nvSpPr>
      <dsp:spPr>
        <a:xfrm>
          <a:off x="6763978" y="998"/>
          <a:ext cx="2781421" cy="1668852"/>
        </a:xfrm>
        <a:prstGeom prst="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Strong focus on interactions between local students and international students and faculty.</a:t>
          </a:r>
        </a:p>
      </dsp:txBody>
      <dsp:txXfrm>
        <a:off x="6763978" y="998"/>
        <a:ext cx="2781421" cy="1668852"/>
      </dsp:txXfrm>
    </dsp:sp>
    <dsp:sp modelId="{67836F35-AB5E-40A5-AAE1-1CA48B1C4FBD}">
      <dsp:nvSpPr>
        <dsp:cNvPr id="0" name=""/>
        <dsp:cNvSpPr/>
      </dsp:nvSpPr>
      <dsp:spPr>
        <a:xfrm>
          <a:off x="644851" y="1947993"/>
          <a:ext cx="2781421" cy="1668852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Internationally focused research agenda (with incentives).</a:t>
          </a:r>
        </a:p>
      </dsp:txBody>
      <dsp:txXfrm>
        <a:off x="644851" y="1947993"/>
        <a:ext cx="2781421" cy="1668852"/>
      </dsp:txXfrm>
    </dsp:sp>
    <dsp:sp modelId="{8F3E96B6-B042-4E5A-A93F-96E230ED567E}">
      <dsp:nvSpPr>
        <dsp:cNvPr id="0" name=""/>
        <dsp:cNvSpPr/>
      </dsp:nvSpPr>
      <dsp:spPr>
        <a:xfrm>
          <a:off x="3704415" y="1947993"/>
          <a:ext cx="2781421" cy="1668852"/>
        </a:xfrm>
        <a:prstGeom prst="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Innovative uses of digital technology (real-time interaction with students and faculty in other countries)</a:t>
          </a:r>
        </a:p>
      </dsp:txBody>
      <dsp:txXfrm>
        <a:off x="3704415" y="1947993"/>
        <a:ext cx="2781421" cy="1668852"/>
      </dsp:txXfrm>
    </dsp:sp>
    <dsp:sp modelId="{F3FB07BC-7A95-4AA2-A245-01D474749C26}">
      <dsp:nvSpPr>
        <dsp:cNvPr id="0" name=""/>
        <dsp:cNvSpPr/>
      </dsp:nvSpPr>
      <dsp:spPr>
        <a:xfrm>
          <a:off x="6763978" y="1947993"/>
          <a:ext cx="2781421" cy="1668852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Focus is on ALL students, not only those who can afford the time and money to travel</a:t>
          </a:r>
        </a:p>
      </dsp:txBody>
      <dsp:txXfrm>
        <a:off x="6763978" y="1947993"/>
        <a:ext cx="2781421" cy="16688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569596-2DFF-4336-9E95-938C8F3F7AE3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DB4E71-E088-47FB-9E4B-11D7B53B15FE}">
      <dsp:nvSpPr>
        <dsp:cNvPr id="0" name=""/>
        <dsp:cNvSpPr/>
      </dsp:nvSpPr>
      <dsp:spPr>
        <a:xfrm>
          <a:off x="0" y="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Rather than what you want to tell them, think about what they will want to know about your university.</a:t>
          </a:r>
        </a:p>
      </dsp:txBody>
      <dsp:txXfrm>
        <a:off x="0" y="0"/>
        <a:ext cx="6492875" cy="2552700"/>
      </dsp:txXfrm>
    </dsp:sp>
    <dsp:sp modelId="{87C7FDEC-33D3-4E1D-91F1-3B187D3E5DE3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0047A4-C81A-4F76-BC78-4A2B77451517}">
      <dsp:nvSpPr>
        <dsp:cNvPr id="0" name=""/>
        <dsp:cNvSpPr/>
      </dsp:nvSpPr>
      <dsp:spPr>
        <a:xfrm>
          <a:off x="0" y="255270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Once again, why will they choose you instead of another university?</a:t>
          </a:r>
        </a:p>
      </dsp:txBody>
      <dsp:txXfrm>
        <a:off x="0" y="2552700"/>
        <a:ext cx="6492875" cy="25527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F1F9BE-01A3-4813-8454-2167E0E81B9C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527BC7-86D0-4124-AF25-F3F53336CBEB}">
      <dsp:nvSpPr>
        <dsp:cNvPr id="0" name=""/>
        <dsp:cNvSpPr/>
      </dsp:nvSpPr>
      <dsp:spPr>
        <a:xfrm>
          <a:off x="0" y="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An important task of the education system in Kazakhstan, according to the State Program for the Development of Education and Science, is to activate the processes of self-organization and self-regulation of young people in various spheres of society.</a:t>
          </a:r>
        </a:p>
      </dsp:txBody>
      <dsp:txXfrm>
        <a:off x="0" y="0"/>
        <a:ext cx="6492875" cy="2552700"/>
      </dsp:txXfrm>
    </dsp:sp>
    <dsp:sp modelId="{5C83FAD1-BB12-4A35-B6F9-F7D2B4D43C4C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2EE5C-7BFE-4BDA-94EB-8998743E5712}">
      <dsp:nvSpPr>
        <dsp:cNvPr id="0" name=""/>
        <dsp:cNvSpPr/>
      </dsp:nvSpPr>
      <dsp:spPr>
        <a:xfrm>
          <a:off x="0" y="255270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accent5">
                  <a:lumMod val="75000"/>
                </a:schemeClr>
              </a:solidFill>
            </a:rPr>
            <a:t>An important aim of the education system in Kazakhstan, according to the State Program for the Development of Education and Science, is to promote self-reliance and self-direction among young people, in all their interactions, for development of their lives and careers.</a:t>
          </a:r>
        </a:p>
      </dsp:txBody>
      <dsp:txXfrm>
        <a:off x="0" y="2552700"/>
        <a:ext cx="6492875" cy="25527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0B212D-2F47-4800-A55E-5D9A8E971BC3}">
      <dsp:nvSpPr>
        <dsp:cNvPr id="0" name=""/>
        <dsp:cNvSpPr/>
      </dsp:nvSpPr>
      <dsp:spPr>
        <a:xfrm>
          <a:off x="1298574" y="1595"/>
          <a:ext cx="5194300" cy="16353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784" tIns="415372" rIns="100784" bIns="415372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Focus on the student experience both academically and socially.</a:t>
          </a:r>
        </a:p>
      </dsp:txBody>
      <dsp:txXfrm>
        <a:off x="1298574" y="1595"/>
        <a:ext cx="5194300" cy="1635323"/>
      </dsp:txXfrm>
    </dsp:sp>
    <dsp:sp modelId="{16447359-CD71-4EE3-B514-114308291C77}">
      <dsp:nvSpPr>
        <dsp:cNvPr id="0" name=""/>
        <dsp:cNvSpPr/>
      </dsp:nvSpPr>
      <dsp:spPr>
        <a:xfrm>
          <a:off x="0" y="1595"/>
          <a:ext cx="1298575" cy="16353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716" tIns="161534" rIns="68716" bIns="161534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Focus </a:t>
          </a:r>
        </a:p>
      </dsp:txBody>
      <dsp:txXfrm>
        <a:off x="0" y="1595"/>
        <a:ext cx="1298575" cy="1635323"/>
      </dsp:txXfrm>
    </dsp:sp>
    <dsp:sp modelId="{302F480A-4A98-43C9-98D3-E06D8484F7E7}">
      <dsp:nvSpPr>
        <dsp:cNvPr id="0" name=""/>
        <dsp:cNvSpPr/>
      </dsp:nvSpPr>
      <dsp:spPr>
        <a:xfrm>
          <a:off x="1298575" y="1735038"/>
          <a:ext cx="5194300" cy="1635323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784" tIns="415372" rIns="100784" bIns="415372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Figure out what is unique about your university and make sure to state it prominently in the handbook.</a:t>
          </a:r>
        </a:p>
      </dsp:txBody>
      <dsp:txXfrm>
        <a:off x="1298575" y="1735038"/>
        <a:ext cx="5194300" cy="1635323"/>
      </dsp:txXfrm>
    </dsp:sp>
    <dsp:sp modelId="{6A599ED0-A8E1-4B44-B5DD-7CB85A0CA8A9}">
      <dsp:nvSpPr>
        <dsp:cNvPr id="0" name=""/>
        <dsp:cNvSpPr/>
      </dsp:nvSpPr>
      <dsp:spPr>
        <a:xfrm>
          <a:off x="0" y="1735038"/>
          <a:ext cx="1298575" cy="16353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716" tIns="161534" rIns="68716" bIns="161534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Unique</a:t>
          </a:r>
        </a:p>
      </dsp:txBody>
      <dsp:txXfrm>
        <a:off x="0" y="1735038"/>
        <a:ext cx="1298575" cy="1635323"/>
      </dsp:txXfrm>
    </dsp:sp>
    <dsp:sp modelId="{8163ADAC-6CE9-4C1D-951F-F5E8A84A4E02}">
      <dsp:nvSpPr>
        <dsp:cNvPr id="0" name=""/>
        <dsp:cNvSpPr/>
      </dsp:nvSpPr>
      <dsp:spPr>
        <a:xfrm>
          <a:off x="1298575" y="3468481"/>
          <a:ext cx="5194300" cy="163532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784" tIns="415372" rIns="100784" bIns="415372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Be truthful about what you present. Do not include              over-stated claims.</a:t>
          </a:r>
        </a:p>
      </dsp:txBody>
      <dsp:txXfrm>
        <a:off x="1298575" y="3468481"/>
        <a:ext cx="5194300" cy="1635323"/>
      </dsp:txXfrm>
    </dsp:sp>
    <dsp:sp modelId="{76FB6121-EFAF-458E-ADDE-EE639866A95A}">
      <dsp:nvSpPr>
        <dsp:cNvPr id="0" name=""/>
        <dsp:cNvSpPr/>
      </dsp:nvSpPr>
      <dsp:spPr>
        <a:xfrm>
          <a:off x="0" y="3468481"/>
          <a:ext cx="1298575" cy="16353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716" tIns="161534" rIns="68716" bIns="161534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Claims</a:t>
          </a:r>
        </a:p>
      </dsp:txBody>
      <dsp:txXfrm>
        <a:off x="0" y="3468481"/>
        <a:ext cx="1298575" cy="16353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C6C9-6746-40EE-95E7-28CF2FA7BFF8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1B4D-BE0E-479E-9E21-5B34748BA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0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C6C9-6746-40EE-95E7-28CF2FA7BFF8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1B4D-BE0E-479E-9E21-5B34748BA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4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C6C9-6746-40EE-95E7-28CF2FA7BFF8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1B4D-BE0E-479E-9E21-5B34748BA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1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C6C9-6746-40EE-95E7-28CF2FA7BFF8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1B4D-BE0E-479E-9E21-5B34748BA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31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C6C9-6746-40EE-95E7-28CF2FA7BFF8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1B4D-BE0E-479E-9E21-5B34748BA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4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C6C9-6746-40EE-95E7-28CF2FA7BFF8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1B4D-BE0E-479E-9E21-5B34748BA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55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C6C9-6746-40EE-95E7-28CF2FA7BFF8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1B4D-BE0E-479E-9E21-5B34748BA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3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C6C9-6746-40EE-95E7-28CF2FA7BFF8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1B4D-BE0E-479E-9E21-5B34748BA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99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C6C9-6746-40EE-95E7-28CF2FA7BFF8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1B4D-BE0E-479E-9E21-5B34748BA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16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C6C9-6746-40EE-95E7-28CF2FA7BFF8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1B4D-BE0E-479E-9E21-5B34748BA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6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C6C9-6746-40EE-95E7-28CF2FA7BFF8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1B4D-BE0E-479E-9E21-5B34748BA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78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AC6C9-6746-40EE-95E7-28CF2FA7BFF8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A1B4D-BE0E-479E-9E21-5B34748BA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4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1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EC475D-3CAE-44C7-B7FA-E46D231A6D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3800">
                <a:solidFill>
                  <a:schemeClr val="bg1"/>
                </a:solidFill>
              </a:rPr>
              <a:t>Bringing the World to Your University</a:t>
            </a:r>
            <a:br>
              <a:rPr lang="en-US" sz="3800">
                <a:solidFill>
                  <a:schemeClr val="bg1"/>
                </a:solidFill>
              </a:rPr>
            </a:br>
            <a:br>
              <a:rPr lang="en-US" sz="3800">
                <a:solidFill>
                  <a:schemeClr val="bg1"/>
                </a:solidFill>
              </a:rPr>
            </a:br>
            <a:r>
              <a:rPr lang="en-US" sz="3800">
                <a:solidFill>
                  <a:schemeClr val="bg1"/>
                </a:solidFill>
              </a:rPr>
              <a:t>Methods for Attracting International Students</a:t>
            </a:r>
            <a:endParaRPr lang="en-US" sz="38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691CAE-4ED5-4D4C-A7C2-35188BC559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endParaRPr lang="en-US" sz="1400">
              <a:solidFill>
                <a:schemeClr val="bg1"/>
              </a:solidFill>
            </a:endParaRPr>
          </a:p>
          <a:p>
            <a:pPr algn="l"/>
            <a:r>
              <a:rPr lang="en-US" sz="1400">
                <a:solidFill>
                  <a:schemeClr val="bg1"/>
                </a:solidFill>
              </a:rPr>
              <a:t>Constance DeVereaux, PhD  </a:t>
            </a:r>
            <a:r>
              <a:rPr lang="en-US" sz="1400">
                <a:solidFill>
                  <a:schemeClr val="bg1"/>
                </a:solidFill>
                <a:sym typeface="Wingdings" panose="05000000000000000000" pitchFamily="2" charset="2"/>
              </a:rPr>
              <a:t>  </a:t>
            </a:r>
            <a:r>
              <a:rPr lang="en-US" sz="1400">
                <a:solidFill>
                  <a:schemeClr val="bg1"/>
                </a:solidFill>
              </a:rPr>
              <a:t>University of Connecticut</a:t>
            </a:r>
          </a:p>
          <a:p>
            <a:pPr algn="l"/>
            <a:r>
              <a:rPr lang="en-US" sz="1400">
                <a:solidFill>
                  <a:schemeClr val="bg1"/>
                </a:solidFill>
              </a:rPr>
              <a:t>Prepared for American Council on Education</a:t>
            </a:r>
          </a:p>
          <a:p>
            <a:pPr algn="l"/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9" name="Freeform: Shape 13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5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Earth Globe Americas">
            <a:extLst>
              <a:ext uri="{FF2B5EF4-FFF2-40B4-BE49-F238E27FC236}">
                <a16:creationId xmlns:a16="http://schemas.microsoft.com/office/drawing/2014/main" id="{8329B501-D3EF-4014-9C3D-417356DD1B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9382" y="720993"/>
            <a:ext cx="4047843" cy="40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546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CF819FB-32D3-431C-B665-9EC2E2190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Guidelines for the handbook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5D476-5504-452A-8001-D01CB279B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Created from the 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point of view of international students</a:t>
            </a:r>
            <a:r>
              <a:rPr lang="en-US" sz="3200" dirty="0">
                <a:solidFill>
                  <a:srgbClr val="000000"/>
                </a:solidFill>
              </a:rPr>
              <a:t> who will apply (what will they want to see and read about?).</a:t>
            </a:r>
          </a:p>
          <a:p>
            <a:r>
              <a:rPr lang="en-US" sz="3200" dirty="0">
                <a:solidFill>
                  <a:srgbClr val="000000"/>
                </a:solidFill>
              </a:rPr>
              <a:t>Written in 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excellent English</a:t>
            </a:r>
            <a:r>
              <a:rPr lang="en-US" sz="3200" dirty="0">
                <a:solidFill>
                  <a:srgbClr val="000000"/>
                </a:solidFill>
              </a:rPr>
              <a:t>. Proof read to remove ALL errors. The English text must be VERY HIGH QUALITY.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214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7B726F0-4A4F-4034-A7AD-7AE403419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An example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D166BF6-804D-4297-9D7B-2C03F812B1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193439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2884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A0006BA-F9F0-49DB-8180-C70B21043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Guidelines, continued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CB5CF63-9AC5-4323-89C0-6C76105FBF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1439444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7174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1A42C-440A-4606-928E-160ED055E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668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dirty="0"/>
              <a:t>Guidelines, continued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0D60ECE-8986-45DC-B7FE-EC7699B4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6964194-5878-40D2-8EC0-DDC58387F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Pencil">
            <a:extLst>
              <a:ext uri="{FF2B5EF4-FFF2-40B4-BE49-F238E27FC236}">
                <a16:creationId xmlns:a16="http://schemas.microsoft.com/office/drawing/2014/main" id="{4126D9C3-0502-4C9A-B925-AA58D46839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733" y="543135"/>
            <a:ext cx="3835488" cy="383548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DC610-CCF2-4EC3-86C7-31E9F90F5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3667" y="2279018"/>
            <a:ext cx="5314543" cy="3375920"/>
          </a:xfrm>
        </p:spPr>
        <p:txBody>
          <a:bodyPr anchor="t">
            <a:normAutofit fontScale="92500"/>
          </a:bodyPr>
          <a:lstStyle/>
          <a:p>
            <a:r>
              <a:rPr lang="en-US" dirty="0"/>
              <a:t>The handbook is NOT about the upper leadership of your university. They are not the reason an international student chooses you.</a:t>
            </a:r>
          </a:p>
          <a:p>
            <a:r>
              <a:rPr lang="en-US" dirty="0"/>
              <a:t>The handbook SHOULD promote faculty accomplishments.</a:t>
            </a:r>
          </a:p>
          <a:p>
            <a:r>
              <a:rPr lang="en-US" dirty="0"/>
              <a:t>The handbook SHOULD promote student accomplishments.</a:t>
            </a:r>
          </a:p>
          <a:p>
            <a:endParaRPr lang="en-US" sz="1500" dirty="0"/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1464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EA45BC-6602-42D1-8ACD-9317F4E99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200">
                <a:solidFill>
                  <a:srgbClr val="262626"/>
                </a:solidFill>
              </a:rPr>
              <a:t>And finally…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714DD-A126-497A-84A0-4399C4531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en-US" dirty="0"/>
              <a:t>Give the prospective student a very comprehensive view of what his/her life will be like at your university.</a:t>
            </a:r>
          </a:p>
          <a:p>
            <a:r>
              <a:rPr lang="en-US" dirty="0"/>
              <a:t>Include lots of helpful guidelines and instructions – they convey the sense that the prospective student will be well taken care of.</a:t>
            </a:r>
          </a:p>
          <a:p>
            <a:r>
              <a:rPr lang="en-US" dirty="0"/>
              <a:t>Address potential fears and concerns (safety, discrimination, finances).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8925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4F209C-C20E-4FA7-B241-1EF4F8D19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4564234-45B0-4ED8-A9E2-199C00173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2192000" cy="5166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F0EB02-3B5D-4DA5-B89C-B798B3C02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>
                    <a:lumMod val="95000"/>
                    <a:lumOff val="5000"/>
                  </a:schemeClr>
                </a:solidFill>
              </a:rPr>
              <a:t>Sending students to the U.S.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FC4F3-921A-4A2D-8C4E-0293F7C74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5405"/>
            <a:ext cx="10515600" cy="4617869"/>
          </a:xfrm>
        </p:spPr>
        <p:txBody>
          <a:bodyPr anchor="ctr">
            <a:normAutofit/>
          </a:bodyPr>
          <a:lstStyle/>
          <a:p>
            <a:r>
              <a:rPr lang="en-US" sz="2400" dirty="0"/>
              <a:t>Competition – students from all over the world apply to US universities and pay full or near full cost. Students who receive funding have exemplary qualifications – usually in STEM, but also in the arts.</a:t>
            </a:r>
          </a:p>
          <a:p>
            <a:r>
              <a:rPr lang="en-US" sz="2400" dirty="0"/>
              <a:t>Admissions requirements – students MUST meet all the requirements. An important requirement is passing marks for English-language exam.</a:t>
            </a:r>
          </a:p>
          <a:p>
            <a:r>
              <a:rPr lang="en-US" sz="2400" dirty="0"/>
              <a:t>Cost – universities in the US are typically not willing to offer guaranteed admission to students from another country. U.S. tuition, on average, is much more expensive than KZ universities.</a:t>
            </a:r>
          </a:p>
          <a:p>
            <a:r>
              <a:rPr lang="en-US" sz="2400" dirty="0"/>
              <a:t>Universities are not federally-controlled. Universities must follow federal and state laws but are generally not obligated to admit foreign national students.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227312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9ACC69-ADF2-492B-84C5-EA2CC16071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555C76-4E2C-4CFA-8A0A-143FF283D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6" y="712268"/>
            <a:ext cx="10410524" cy="119353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Thank you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2AE495E-2AAF-4BC1-87A5-331009D82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EADED-88ED-47A1-963C-32C02CFED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276" y="2727701"/>
            <a:ext cx="10410524" cy="3449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FFFFFF"/>
                </a:solidFill>
              </a:rPr>
              <a:t>Your questions are welcomed!</a:t>
            </a:r>
          </a:p>
        </p:txBody>
      </p:sp>
    </p:spTree>
    <p:extLst>
      <p:ext uri="{BB962C8B-B14F-4D97-AF65-F5344CB8AC3E}">
        <p14:creationId xmlns:p14="http://schemas.microsoft.com/office/powerpoint/2010/main" val="1583657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34589-DE1B-4877-9D6D-B584B3388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1F3EE-206E-4CAD-BBE3-0A2748D8D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Berry, L. 2000. Cultivating Service Brand Equity. </a:t>
            </a:r>
            <a:r>
              <a:rPr lang="en-US" i="1" dirty="0"/>
              <a:t>Journal of the Academy of Marketing Science. </a:t>
            </a:r>
            <a:r>
              <a:rPr lang="en-US" dirty="0"/>
              <a:t>28:1. 128–137.</a:t>
            </a:r>
          </a:p>
          <a:p>
            <a:r>
              <a:rPr lang="en-US" dirty="0"/>
              <a:t>Knight, J. 2004. Internationalization remodeled: Deﬁnition, approaches, and rationales. </a:t>
            </a:r>
            <a:r>
              <a:rPr lang="en-US" i="1" dirty="0"/>
              <a:t>Journal of Studies in International Education</a:t>
            </a:r>
            <a:r>
              <a:rPr lang="en-US" dirty="0"/>
              <a:t> 8:1. 5–31.</a:t>
            </a:r>
          </a:p>
          <a:p>
            <a:r>
              <a:rPr lang="en-US" dirty="0"/>
              <a:t>Soria, K.M. &amp; </a:t>
            </a:r>
            <a:r>
              <a:rPr lang="en-US" dirty="0" err="1"/>
              <a:t>Troisi</a:t>
            </a:r>
            <a:r>
              <a:rPr lang="en-US" dirty="0"/>
              <a:t>, J. 2013. Internationalization at Home Alternatives to Study Abroad: Implications for Students’ Development of Global, International, and Intercultural Competencies. </a:t>
            </a:r>
            <a:r>
              <a:rPr lang="en-US" i="1" dirty="0"/>
              <a:t>Journal of Studies in </a:t>
            </a:r>
            <a:r>
              <a:rPr lang="en-US" i="1"/>
              <a:t>International Education</a:t>
            </a:r>
            <a:r>
              <a:rPr lang="en-US" i="1" dirty="0"/>
              <a:t>.</a:t>
            </a:r>
            <a:r>
              <a:rPr lang="en-US"/>
              <a:t> </a:t>
            </a:r>
            <a:r>
              <a:rPr lang="en-US" dirty="0"/>
              <a:t>261-280.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371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5B01D-7A2B-416F-9A8C-3D3CCEEEA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667" y="316437"/>
            <a:ext cx="5816599" cy="1325563"/>
          </a:xfrm>
        </p:spPr>
        <p:txBody>
          <a:bodyPr>
            <a:noAutofit/>
          </a:bodyPr>
          <a:lstStyle/>
          <a:p>
            <a:r>
              <a:rPr lang="en-US" sz="4800" dirty="0"/>
              <a:t>What we’ll talk 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58221-073F-4C07-82DF-1092F8B22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4694" y="1910885"/>
            <a:ext cx="5314543" cy="3375920"/>
          </a:xfrm>
        </p:spPr>
        <p:txBody>
          <a:bodyPr anchor="t">
            <a:noAutofit/>
          </a:bodyPr>
          <a:lstStyle/>
          <a:p>
            <a:r>
              <a:rPr lang="en-US" sz="3200" dirty="0"/>
              <a:t>Internationalizing your university;</a:t>
            </a:r>
          </a:p>
          <a:p>
            <a:r>
              <a:rPr lang="en-US" sz="3200" dirty="0"/>
              <a:t>Attracting international students;</a:t>
            </a:r>
          </a:p>
          <a:p>
            <a:r>
              <a:rPr lang="en-US" sz="3200" dirty="0"/>
              <a:t>Template for an international student handbook;</a:t>
            </a:r>
          </a:p>
          <a:p>
            <a:r>
              <a:rPr lang="en-US" sz="3200" dirty="0"/>
              <a:t>Sending students to a US university. *</a:t>
            </a:r>
          </a:p>
        </p:txBody>
      </p:sp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B346A58A-2B05-4D25-ADD7-F0FE98C1F9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733" y="543135"/>
            <a:ext cx="3835488" cy="383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8099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3455E-BCEA-48A7-9398-96E3A58F5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Internationalizing Your University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84366A-0044-4850-B2F3-342A47957F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8919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8420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60FCF-4D45-4563-96CB-595347677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667" y="421106"/>
            <a:ext cx="5314536" cy="1325563"/>
          </a:xfrm>
        </p:spPr>
        <p:txBody>
          <a:bodyPr>
            <a:normAutofit/>
          </a:bodyPr>
          <a:lstStyle/>
          <a:p>
            <a:r>
              <a:rPr lang="en-US" dirty="0"/>
              <a:t>Some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8D0EA-5075-4980-94E8-76977BCA6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0866" y="2009273"/>
            <a:ext cx="6103829" cy="4427621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Increased instruction in English</a:t>
            </a:r>
          </a:p>
          <a:p>
            <a:r>
              <a:rPr lang="en-US" sz="2400" dirty="0"/>
              <a:t>Prep courses in cultural and intercultural competency</a:t>
            </a:r>
          </a:p>
          <a:p>
            <a:r>
              <a:rPr lang="en-US" sz="2400" dirty="0">
                <a:solidFill>
                  <a:schemeClr val="accent4"/>
                </a:solidFill>
              </a:rPr>
              <a:t>Assist individual faculty members in developing an international profile (social media).</a:t>
            </a:r>
          </a:p>
          <a:p>
            <a:r>
              <a:rPr lang="en-US" sz="2400" dirty="0"/>
              <a:t>Seek alternatives to dual degree programs (example: short term study, online study, funds development for international study).</a:t>
            </a:r>
          </a:p>
          <a:p>
            <a:r>
              <a:rPr lang="en-US" sz="2400" dirty="0"/>
              <a:t>Attract more international students.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4F23A790-4FD4-4472-A7F0-5E482F9D56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733" y="543135"/>
            <a:ext cx="3835488" cy="383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224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78626-E8B8-45D1-B86D-DA881CF6B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en-US"/>
              <a:t>Development of At-Home Strategy: Components</a:t>
            </a: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06A9C59-C9BF-4913-9E0C-41A20C3A6D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407221"/>
              </p:ext>
            </p:extLst>
          </p:nvPr>
        </p:nvGraphicFramePr>
        <p:xfrm>
          <a:off x="1000874" y="2385390"/>
          <a:ext cx="10190252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2984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2BCC-0AAA-41C0-B760-87D1A762A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182564"/>
            <a:ext cx="9013052" cy="1623312"/>
          </a:xfrm>
        </p:spPr>
        <p:txBody>
          <a:bodyPr anchor="b">
            <a:normAutofit/>
          </a:bodyPr>
          <a:lstStyle/>
          <a:p>
            <a:r>
              <a:rPr lang="en-US" sz="4000" dirty="0"/>
              <a:t>International students as consumers/investors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6F9D1-E0D7-4365-B69B-99E35C3C7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2644518"/>
            <a:ext cx="9013052" cy="3327251"/>
          </a:xfrm>
        </p:spPr>
        <p:txBody>
          <a:bodyPr>
            <a:normAutofit/>
          </a:bodyPr>
          <a:lstStyle/>
          <a:p>
            <a:r>
              <a:rPr lang="en-US" dirty="0"/>
              <a:t>Branding is a key strategy (Berry, 2000).</a:t>
            </a:r>
          </a:p>
          <a:p>
            <a:r>
              <a:rPr lang="en-US" dirty="0"/>
              <a:t>Higher education is a professional service characterized by a high level of experience qualities which make the purchase risky (Mourad et al 2010).</a:t>
            </a:r>
          </a:p>
          <a:p>
            <a:r>
              <a:rPr lang="en-US" dirty="0"/>
              <a:t>International students consider their university choice an investment. They want to know what the pay-off will be for the choice they make.</a:t>
            </a:r>
          </a:p>
        </p:txBody>
      </p:sp>
    </p:spTree>
    <p:extLst>
      <p:ext uri="{BB962C8B-B14F-4D97-AF65-F5344CB8AC3E}">
        <p14:creationId xmlns:p14="http://schemas.microsoft.com/office/powerpoint/2010/main" val="12098322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945E29B-B971-41C6-A57B-B29BBB108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C76015D-CFEA-4204-9A50-352560FFC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7325C43C-72B5-4DC9-B386-90859B58BF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95AD9A4-5AF5-48C4-BC2A-635316433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3" name="Oval 5">
              <a:extLst>
                <a:ext uri="{FF2B5EF4-FFF2-40B4-BE49-F238E27FC236}">
                  <a16:creationId xmlns:a16="http://schemas.microsoft.com/office/drawing/2014/main" id="{AF4A3D62-D56C-4A32-8C75-100D383EC6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E1F47E4-066D-4C27-98C8-B2B2C7BAB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38772"/>
            <a:ext cx="12192000" cy="39804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9AAFF6-4FC3-4E40-BCBF-A01DF5DFE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0505"/>
            <a:ext cx="10515600" cy="935025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tx2"/>
                </a:solidFill>
              </a:rPr>
              <a:t>Attracting International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83D76-9B17-4664-8F1C-E98154508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4952" y="3012928"/>
            <a:ext cx="7422096" cy="21094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tx2"/>
                </a:solidFill>
              </a:rPr>
              <a:t>In developing a strategy, </a:t>
            </a:r>
            <a:r>
              <a:rPr lang="en-US" sz="4000" b="1" dirty="0">
                <a:solidFill>
                  <a:schemeClr val="tx2"/>
                </a:solidFill>
              </a:rPr>
              <a:t>think like an international student.</a:t>
            </a:r>
          </a:p>
          <a:p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5811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327CF-FB59-45B6-9A04-7ECBCB995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668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dirty="0"/>
              <a:t>Some simple research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0D60ECE-8986-45DC-B7FE-EC7699B4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6964194-5878-40D2-8EC0-DDC58387F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Team">
            <a:extLst>
              <a:ext uri="{FF2B5EF4-FFF2-40B4-BE49-F238E27FC236}">
                <a16:creationId xmlns:a16="http://schemas.microsoft.com/office/drawing/2014/main" id="{5EC802B3-74BB-4BB8-9483-48F595B721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733" y="543135"/>
            <a:ext cx="3835488" cy="383548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399A1-2BB9-4265-83D1-A9EC727D6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3667" y="2128888"/>
            <a:ext cx="5816600" cy="4073656"/>
          </a:xfrm>
        </p:spPr>
        <p:txBody>
          <a:bodyPr anchor="t">
            <a:noAutofit/>
          </a:bodyPr>
          <a:lstStyle/>
          <a:p>
            <a:r>
              <a:rPr lang="en-US" sz="2000" dirty="0"/>
              <a:t>Organize a group of your existing international students. Ask them to tell you why they selected your university.</a:t>
            </a:r>
          </a:p>
          <a:p>
            <a:r>
              <a:rPr lang="en-US" sz="2000" dirty="0"/>
              <a:t>Talk to your international faculty and ask them for their advice for attracting international students.</a:t>
            </a:r>
          </a:p>
          <a:p>
            <a:r>
              <a:rPr lang="en-US" sz="2000" dirty="0"/>
              <a:t>Answer the question: why will an international student choose YOUR university instead of one of the many other excellent universities in the world?</a:t>
            </a:r>
          </a:p>
          <a:p>
            <a:r>
              <a:rPr lang="en-US" sz="2000" dirty="0"/>
              <a:t>You should be able to answer this question in a way that is relevant and meaningful to prospective international students.</a:t>
            </a:r>
          </a:p>
        </p:txBody>
      </p:sp>
    </p:spTree>
    <p:extLst>
      <p:ext uri="{BB962C8B-B14F-4D97-AF65-F5344CB8AC3E}">
        <p14:creationId xmlns:p14="http://schemas.microsoft.com/office/powerpoint/2010/main" val="3299100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5C07D34-8C79-4598-BDAC-6B1C0494D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Your findings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B11BE13-4404-4231-8FC8-78A4F5E770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026582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0409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983</Words>
  <Application>Microsoft Office PowerPoint</Application>
  <PresentationFormat>Widescreen</PresentationFormat>
  <Paragraphs>75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Bringing the World to Your University  Methods for Attracting International Students</vt:lpstr>
      <vt:lpstr>What we’ll talk about</vt:lpstr>
      <vt:lpstr>Internationalizing Your University</vt:lpstr>
      <vt:lpstr>Some solutions</vt:lpstr>
      <vt:lpstr>Development of At-Home Strategy: Components</vt:lpstr>
      <vt:lpstr>International students as consumers/investors</vt:lpstr>
      <vt:lpstr>Attracting International Students</vt:lpstr>
      <vt:lpstr>Some simple research</vt:lpstr>
      <vt:lpstr>Your findings</vt:lpstr>
      <vt:lpstr>Guidelines for the handbook</vt:lpstr>
      <vt:lpstr>An example</vt:lpstr>
      <vt:lpstr>Guidelines, continued</vt:lpstr>
      <vt:lpstr>Guidelines, continued</vt:lpstr>
      <vt:lpstr>And finally…</vt:lpstr>
      <vt:lpstr>Sending students to the U.S.</vt:lpstr>
      <vt:lpstr>Thank you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Bringing the World to Your University  Methods for Attracting International Students</dc:title>
  <dc:creator>DeVereaux, Constance</dc:creator>
  <cp:lastModifiedBy>DeVereaux, Constance</cp:lastModifiedBy>
  <cp:revision>3</cp:revision>
  <dcterms:created xsi:type="dcterms:W3CDTF">2019-05-23T02:14:35Z</dcterms:created>
  <dcterms:modified xsi:type="dcterms:W3CDTF">2019-05-23T02:26:34Z</dcterms:modified>
</cp:coreProperties>
</file>